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65" r:id="rId2"/>
    <p:sldId id="266" r:id="rId3"/>
    <p:sldId id="259" r:id="rId4"/>
    <p:sldId id="269" r:id="rId5"/>
    <p:sldId id="270" r:id="rId6"/>
    <p:sldId id="272" r:id="rId7"/>
    <p:sldId id="273" r:id="rId8"/>
    <p:sldId id="274" r:id="rId9"/>
    <p:sldId id="275" r:id="rId10"/>
    <p:sldId id="271"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CB1A34-31D7-4649-B847-3D9DF477FDAB}" type="doc">
      <dgm:prSet loTypeId="urn:microsoft.com/office/officeart/2005/8/layout/bProcess2" loCatId="process" qsTypeId="urn:microsoft.com/office/officeart/2005/8/quickstyle/3d1" qsCatId="3D" csTypeId="urn:microsoft.com/office/officeart/2005/8/colors/accent1_2" csCatId="accent1" phldr="1"/>
      <dgm:spPr/>
      <dgm:t>
        <a:bodyPr/>
        <a:lstStyle/>
        <a:p>
          <a:endParaRPr lang="en-US"/>
        </a:p>
      </dgm:t>
    </dgm:pt>
    <dgm:pt modelId="{BFF00AEA-C3A6-44C2-9D1C-D04A773753EA}">
      <dgm:prSet/>
      <dgm:spPr/>
      <dgm:t>
        <a:bodyPr/>
        <a:lstStyle/>
        <a:p>
          <a:r>
            <a:rPr lang="en-US" dirty="0" err="1"/>
            <a:t>सार्वजनिक-निजी</a:t>
          </a:r>
          <a:r>
            <a:rPr lang="en-US" dirty="0"/>
            <a:t> </a:t>
          </a:r>
          <a:r>
            <a:rPr lang="en-US" dirty="0" err="1"/>
            <a:t>साझेदारी</a:t>
          </a:r>
          <a:r>
            <a:rPr lang="en-US" dirty="0"/>
            <a:t> </a:t>
          </a:r>
          <a:r>
            <a:rPr lang="en-US" dirty="0" err="1"/>
            <a:t>एक</a:t>
          </a:r>
          <a:r>
            <a:rPr lang="en-US" dirty="0"/>
            <a:t> </a:t>
          </a:r>
          <a:r>
            <a:rPr lang="en-US" dirty="0" err="1"/>
            <a:t>महत्वपूर्ण</a:t>
          </a:r>
          <a:r>
            <a:rPr lang="en-US" dirty="0"/>
            <a:t> </a:t>
          </a:r>
          <a:r>
            <a:rPr lang="en-US" dirty="0" err="1"/>
            <a:t>विकास</a:t>
          </a:r>
          <a:r>
            <a:rPr lang="en-US" dirty="0"/>
            <a:t> </a:t>
          </a:r>
          <a:r>
            <a:rPr lang="en-US" dirty="0" err="1"/>
            <a:t>की</a:t>
          </a:r>
          <a:r>
            <a:rPr lang="en-US" dirty="0"/>
            <a:t> </a:t>
          </a:r>
          <a:r>
            <a:rPr lang="en-US" dirty="0" err="1"/>
            <a:t>प्रक्रिया</a:t>
          </a:r>
          <a:r>
            <a:rPr lang="en-US" dirty="0"/>
            <a:t> </a:t>
          </a:r>
          <a:r>
            <a:rPr lang="en-US" dirty="0" err="1"/>
            <a:t>है</a:t>
          </a:r>
          <a:r>
            <a:rPr lang="en-US" dirty="0"/>
            <a:t> </a:t>
          </a:r>
          <a:r>
            <a:rPr lang="en-US" dirty="0" err="1"/>
            <a:t>जो</a:t>
          </a:r>
          <a:r>
            <a:rPr lang="en-US" dirty="0"/>
            <a:t> </a:t>
          </a:r>
          <a:r>
            <a:rPr lang="en-US" dirty="0" err="1"/>
            <a:t>सरकार</a:t>
          </a:r>
          <a:r>
            <a:rPr lang="en-US" dirty="0"/>
            <a:t> </a:t>
          </a:r>
          <a:r>
            <a:rPr lang="en-US" dirty="0" err="1"/>
            <a:t>और</a:t>
          </a:r>
          <a:r>
            <a:rPr lang="en-US" dirty="0"/>
            <a:t> </a:t>
          </a:r>
          <a:r>
            <a:rPr lang="en-US" dirty="0" err="1"/>
            <a:t>निजी</a:t>
          </a:r>
          <a:r>
            <a:rPr lang="en-US" dirty="0"/>
            <a:t> </a:t>
          </a:r>
          <a:r>
            <a:rPr lang="en-US" dirty="0" err="1"/>
            <a:t>क्षेत्र</a:t>
          </a:r>
          <a:r>
            <a:rPr lang="en-US" dirty="0"/>
            <a:t> </a:t>
          </a:r>
          <a:r>
            <a:rPr lang="en-US" dirty="0" err="1"/>
            <a:t>के</a:t>
          </a:r>
          <a:r>
            <a:rPr lang="en-US" dirty="0"/>
            <a:t> </a:t>
          </a:r>
          <a:r>
            <a:rPr lang="en-US" dirty="0" err="1"/>
            <a:t>बीच</a:t>
          </a:r>
          <a:r>
            <a:rPr lang="en-US" dirty="0"/>
            <a:t> </a:t>
          </a:r>
          <a:r>
            <a:rPr lang="en-US" dirty="0" err="1"/>
            <a:t>साझेदारी</a:t>
          </a:r>
          <a:r>
            <a:rPr lang="en-US" dirty="0"/>
            <a:t> </a:t>
          </a:r>
          <a:r>
            <a:rPr lang="en-US" dirty="0" err="1"/>
            <a:t>का</a:t>
          </a:r>
          <a:r>
            <a:rPr lang="en-US" dirty="0"/>
            <a:t> </a:t>
          </a:r>
          <a:r>
            <a:rPr lang="en-US" dirty="0" err="1"/>
            <a:t>संचालन</a:t>
          </a:r>
          <a:r>
            <a:rPr lang="en-US" dirty="0"/>
            <a:t> </a:t>
          </a:r>
          <a:r>
            <a:rPr lang="en-US" dirty="0" err="1"/>
            <a:t>करती</a:t>
          </a:r>
          <a:r>
            <a:rPr lang="en-US" dirty="0"/>
            <a:t> </a:t>
          </a:r>
          <a:r>
            <a:rPr lang="en-US" dirty="0" err="1"/>
            <a:t>है</a:t>
          </a:r>
          <a:r>
            <a:rPr lang="en-US" dirty="0"/>
            <a:t>।</a:t>
          </a:r>
        </a:p>
      </dgm:t>
    </dgm:pt>
    <dgm:pt modelId="{C7B27733-E34A-4782-9224-57F1D440C60F}" type="parTrans" cxnId="{23D9ED94-D531-43F9-8100-449B6264CD44}">
      <dgm:prSet/>
      <dgm:spPr/>
      <dgm:t>
        <a:bodyPr/>
        <a:lstStyle/>
        <a:p>
          <a:endParaRPr lang="en-US"/>
        </a:p>
      </dgm:t>
    </dgm:pt>
    <dgm:pt modelId="{47B48B05-D81F-4837-9D4B-8975B6F7CBEA}" type="sibTrans" cxnId="{23D9ED94-D531-43F9-8100-449B6264CD44}">
      <dgm:prSet/>
      <dgm:spPr/>
      <dgm:t>
        <a:bodyPr/>
        <a:lstStyle/>
        <a:p>
          <a:endParaRPr lang="en-US"/>
        </a:p>
      </dgm:t>
    </dgm:pt>
    <dgm:pt modelId="{689094EF-064C-45E8-9C4C-837BA4328FCD}">
      <dgm:prSet/>
      <dgm:spPr/>
      <dgm:t>
        <a:bodyPr/>
        <a:lstStyle/>
        <a:p>
          <a:r>
            <a:rPr lang="en-US" dirty="0" err="1"/>
            <a:t>यह</a:t>
          </a:r>
          <a:r>
            <a:rPr lang="en-US" dirty="0"/>
            <a:t> </a:t>
          </a:r>
          <a:r>
            <a:rPr lang="en-US" dirty="0" err="1"/>
            <a:t>विकास</a:t>
          </a:r>
          <a:r>
            <a:rPr lang="en-US" dirty="0"/>
            <a:t> </a:t>
          </a:r>
          <a:r>
            <a:rPr lang="en-US" dirty="0" err="1"/>
            <a:t>की</a:t>
          </a:r>
          <a:r>
            <a:rPr lang="en-US" dirty="0"/>
            <a:t> </a:t>
          </a:r>
          <a:r>
            <a:rPr lang="en-US" dirty="0" err="1"/>
            <a:t>प्रक्रिया</a:t>
          </a:r>
          <a:r>
            <a:rPr lang="en-US" dirty="0"/>
            <a:t> </a:t>
          </a:r>
          <a:r>
            <a:rPr lang="en-US" dirty="0" err="1"/>
            <a:t>में</a:t>
          </a:r>
          <a:r>
            <a:rPr lang="en-US" dirty="0"/>
            <a:t> </a:t>
          </a:r>
          <a:r>
            <a:rPr lang="en-US" dirty="0" err="1"/>
            <a:t>सकारात्मक</a:t>
          </a:r>
          <a:r>
            <a:rPr lang="en-US" dirty="0"/>
            <a:t> </a:t>
          </a:r>
          <a:r>
            <a:rPr lang="en-US" dirty="0" err="1"/>
            <a:t>परिणाम</a:t>
          </a:r>
          <a:r>
            <a:rPr lang="en-US" dirty="0"/>
            <a:t> </a:t>
          </a:r>
          <a:r>
            <a:rPr lang="en-US" dirty="0" err="1"/>
            <a:t>प्राप्त</a:t>
          </a:r>
          <a:r>
            <a:rPr lang="en-US" dirty="0"/>
            <a:t> </a:t>
          </a:r>
          <a:r>
            <a:rPr lang="en-US" dirty="0" err="1"/>
            <a:t>करने</a:t>
          </a:r>
          <a:r>
            <a:rPr lang="en-US" dirty="0"/>
            <a:t> </a:t>
          </a:r>
          <a:r>
            <a:rPr lang="en-US" dirty="0" err="1"/>
            <a:t>के</a:t>
          </a:r>
          <a:r>
            <a:rPr lang="en-US" dirty="0"/>
            <a:t> </a:t>
          </a:r>
          <a:r>
            <a:rPr lang="en-US" dirty="0" err="1"/>
            <a:t>लिए</a:t>
          </a:r>
          <a:r>
            <a:rPr lang="en-US" dirty="0"/>
            <a:t> </a:t>
          </a:r>
          <a:r>
            <a:rPr lang="en-US" dirty="0" err="1"/>
            <a:t>सरकार</a:t>
          </a:r>
          <a:r>
            <a:rPr lang="en-US" dirty="0"/>
            <a:t> </a:t>
          </a:r>
          <a:r>
            <a:rPr lang="en-US" dirty="0" err="1"/>
            <a:t>और</a:t>
          </a:r>
          <a:r>
            <a:rPr lang="en-US" dirty="0"/>
            <a:t> </a:t>
          </a:r>
          <a:r>
            <a:rPr lang="en-US" dirty="0" err="1"/>
            <a:t>निजी</a:t>
          </a:r>
          <a:r>
            <a:rPr lang="en-US" dirty="0"/>
            <a:t> </a:t>
          </a:r>
          <a:r>
            <a:rPr lang="en-US" dirty="0" err="1"/>
            <a:t>क्षेत्र</a:t>
          </a:r>
          <a:r>
            <a:rPr lang="en-US" dirty="0"/>
            <a:t> </a:t>
          </a:r>
          <a:r>
            <a:rPr lang="en-US" dirty="0" err="1"/>
            <a:t>की</a:t>
          </a:r>
          <a:r>
            <a:rPr lang="en-US" dirty="0"/>
            <a:t> </a:t>
          </a:r>
          <a:r>
            <a:rPr lang="en-US" dirty="0" err="1"/>
            <a:t>साझेदारी</a:t>
          </a:r>
          <a:r>
            <a:rPr lang="en-US" dirty="0"/>
            <a:t> </a:t>
          </a:r>
          <a:r>
            <a:rPr lang="en-US" dirty="0" err="1"/>
            <a:t>को</a:t>
          </a:r>
          <a:r>
            <a:rPr lang="en-US" dirty="0"/>
            <a:t> </a:t>
          </a:r>
          <a:r>
            <a:rPr lang="en-US" dirty="0" err="1"/>
            <a:t>प्रोत्साहित</a:t>
          </a:r>
          <a:r>
            <a:rPr lang="en-US" dirty="0"/>
            <a:t> </a:t>
          </a:r>
          <a:r>
            <a:rPr lang="en-US" dirty="0" err="1"/>
            <a:t>करती</a:t>
          </a:r>
          <a:r>
            <a:rPr lang="en-US" dirty="0"/>
            <a:t> </a:t>
          </a:r>
          <a:r>
            <a:rPr lang="en-US" dirty="0" err="1"/>
            <a:t>है</a:t>
          </a:r>
          <a:r>
            <a:rPr lang="en-US" dirty="0"/>
            <a:t>।</a:t>
          </a:r>
        </a:p>
      </dgm:t>
    </dgm:pt>
    <dgm:pt modelId="{EF88799B-8E9B-4254-98D4-99AC342CCEB8}" type="parTrans" cxnId="{36D5A363-6618-49D4-9C50-CDC07D737CD4}">
      <dgm:prSet/>
      <dgm:spPr/>
      <dgm:t>
        <a:bodyPr/>
        <a:lstStyle/>
        <a:p>
          <a:endParaRPr lang="en-US"/>
        </a:p>
      </dgm:t>
    </dgm:pt>
    <dgm:pt modelId="{C90993AA-C3EB-447E-ACA9-394B2837C893}" type="sibTrans" cxnId="{36D5A363-6618-49D4-9C50-CDC07D737CD4}">
      <dgm:prSet/>
      <dgm:spPr/>
      <dgm:t>
        <a:bodyPr/>
        <a:lstStyle/>
        <a:p>
          <a:endParaRPr lang="en-US"/>
        </a:p>
      </dgm:t>
    </dgm:pt>
    <dgm:pt modelId="{6ACE6B18-AAB7-40C1-83A2-47FB4C326F5F}" type="pres">
      <dgm:prSet presAssocID="{13CB1A34-31D7-4649-B847-3D9DF477FDAB}" presName="diagram" presStyleCnt="0">
        <dgm:presLayoutVars>
          <dgm:dir/>
          <dgm:resizeHandles/>
        </dgm:presLayoutVars>
      </dgm:prSet>
      <dgm:spPr/>
    </dgm:pt>
    <dgm:pt modelId="{FA487F89-E390-4029-B19B-C1B4AA8484C6}" type="pres">
      <dgm:prSet presAssocID="{BFF00AEA-C3A6-44C2-9D1C-D04A773753EA}" presName="firstNode" presStyleLbl="node1" presStyleIdx="0" presStyleCnt="2">
        <dgm:presLayoutVars>
          <dgm:bulletEnabled val="1"/>
        </dgm:presLayoutVars>
      </dgm:prSet>
      <dgm:spPr/>
    </dgm:pt>
    <dgm:pt modelId="{7B7D0483-DC8E-46DB-B8FE-2E6FBAEC4733}" type="pres">
      <dgm:prSet presAssocID="{47B48B05-D81F-4837-9D4B-8975B6F7CBEA}" presName="sibTrans" presStyleLbl="sibTrans2D1" presStyleIdx="0" presStyleCnt="1" custAng="16200000" custLinFactNeighborX="-3843" custLinFactNeighborY="-19525"/>
      <dgm:spPr>
        <a:prstGeom prst="mathEqual">
          <a:avLst/>
        </a:prstGeom>
      </dgm:spPr>
    </dgm:pt>
    <dgm:pt modelId="{0BEC34D3-5CF7-41A5-8243-E4601228BC60}" type="pres">
      <dgm:prSet presAssocID="{689094EF-064C-45E8-9C4C-837BA4328FCD}" presName="lastNode" presStyleLbl="node1" presStyleIdx="1" presStyleCnt="2">
        <dgm:presLayoutVars>
          <dgm:bulletEnabled val="1"/>
        </dgm:presLayoutVars>
      </dgm:prSet>
      <dgm:spPr/>
    </dgm:pt>
  </dgm:ptLst>
  <dgm:cxnLst>
    <dgm:cxn modelId="{36D5A363-6618-49D4-9C50-CDC07D737CD4}" srcId="{13CB1A34-31D7-4649-B847-3D9DF477FDAB}" destId="{689094EF-064C-45E8-9C4C-837BA4328FCD}" srcOrd="1" destOrd="0" parTransId="{EF88799B-8E9B-4254-98D4-99AC342CCEB8}" sibTransId="{C90993AA-C3EB-447E-ACA9-394B2837C893}"/>
    <dgm:cxn modelId="{E7D0444F-82B9-4189-98D9-98984EC73D5D}" type="presOf" srcId="{13CB1A34-31D7-4649-B847-3D9DF477FDAB}" destId="{6ACE6B18-AAB7-40C1-83A2-47FB4C326F5F}" srcOrd="0" destOrd="0" presId="urn:microsoft.com/office/officeart/2005/8/layout/bProcess2"/>
    <dgm:cxn modelId="{C87CD28A-643A-42A3-883D-4BC4A5C16905}" type="presOf" srcId="{BFF00AEA-C3A6-44C2-9D1C-D04A773753EA}" destId="{FA487F89-E390-4029-B19B-C1B4AA8484C6}" srcOrd="0" destOrd="0" presId="urn:microsoft.com/office/officeart/2005/8/layout/bProcess2"/>
    <dgm:cxn modelId="{23D9ED94-D531-43F9-8100-449B6264CD44}" srcId="{13CB1A34-31D7-4649-B847-3D9DF477FDAB}" destId="{BFF00AEA-C3A6-44C2-9D1C-D04A773753EA}" srcOrd="0" destOrd="0" parTransId="{C7B27733-E34A-4782-9224-57F1D440C60F}" sibTransId="{47B48B05-D81F-4837-9D4B-8975B6F7CBEA}"/>
    <dgm:cxn modelId="{2914E6F4-97FD-4350-B40E-D19EA1FFA9E6}" type="presOf" srcId="{689094EF-064C-45E8-9C4C-837BA4328FCD}" destId="{0BEC34D3-5CF7-41A5-8243-E4601228BC60}" srcOrd="0" destOrd="0" presId="urn:microsoft.com/office/officeart/2005/8/layout/bProcess2"/>
    <dgm:cxn modelId="{AC3700F5-2BE6-4FAB-951C-FAD2A3B5B684}" type="presOf" srcId="{47B48B05-D81F-4837-9D4B-8975B6F7CBEA}" destId="{7B7D0483-DC8E-46DB-B8FE-2E6FBAEC4733}" srcOrd="0" destOrd="0" presId="urn:microsoft.com/office/officeart/2005/8/layout/bProcess2"/>
    <dgm:cxn modelId="{210B8515-5791-4E21-B705-B25E735A9E8B}" type="presParOf" srcId="{6ACE6B18-AAB7-40C1-83A2-47FB4C326F5F}" destId="{FA487F89-E390-4029-B19B-C1B4AA8484C6}" srcOrd="0" destOrd="0" presId="urn:microsoft.com/office/officeart/2005/8/layout/bProcess2"/>
    <dgm:cxn modelId="{C1C25512-7EF3-4131-94C5-97E26F84D93C}" type="presParOf" srcId="{6ACE6B18-AAB7-40C1-83A2-47FB4C326F5F}" destId="{7B7D0483-DC8E-46DB-B8FE-2E6FBAEC4733}" srcOrd="1" destOrd="0" presId="urn:microsoft.com/office/officeart/2005/8/layout/bProcess2"/>
    <dgm:cxn modelId="{AC8EA619-807A-42D2-8568-D94184025742}" type="presParOf" srcId="{6ACE6B18-AAB7-40C1-83A2-47FB4C326F5F}" destId="{0BEC34D3-5CF7-41A5-8243-E4601228BC60}" srcOrd="2" destOrd="0" presId="urn:microsoft.com/office/officeart/2005/8/layout/b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487F89-E390-4029-B19B-C1B4AA8484C6}">
      <dsp:nvSpPr>
        <dsp:cNvPr id="0" name=""/>
        <dsp:cNvSpPr/>
      </dsp:nvSpPr>
      <dsp:spPr>
        <a:xfrm>
          <a:off x="1174" y="123584"/>
          <a:ext cx="3846313" cy="3846313"/>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err="1"/>
            <a:t>सार्वजनिक-निजी</a:t>
          </a:r>
          <a:r>
            <a:rPr lang="en-US" sz="2200" kern="1200" dirty="0"/>
            <a:t> </a:t>
          </a:r>
          <a:r>
            <a:rPr lang="en-US" sz="2200" kern="1200" dirty="0" err="1"/>
            <a:t>साझेदारी</a:t>
          </a:r>
          <a:r>
            <a:rPr lang="en-US" sz="2200" kern="1200" dirty="0"/>
            <a:t> </a:t>
          </a:r>
          <a:r>
            <a:rPr lang="en-US" sz="2200" kern="1200" dirty="0" err="1"/>
            <a:t>एक</a:t>
          </a:r>
          <a:r>
            <a:rPr lang="en-US" sz="2200" kern="1200" dirty="0"/>
            <a:t> </a:t>
          </a:r>
          <a:r>
            <a:rPr lang="en-US" sz="2200" kern="1200" dirty="0" err="1"/>
            <a:t>महत्वपूर्ण</a:t>
          </a:r>
          <a:r>
            <a:rPr lang="en-US" sz="2200" kern="1200" dirty="0"/>
            <a:t> </a:t>
          </a:r>
          <a:r>
            <a:rPr lang="en-US" sz="2200" kern="1200" dirty="0" err="1"/>
            <a:t>विकास</a:t>
          </a:r>
          <a:r>
            <a:rPr lang="en-US" sz="2200" kern="1200" dirty="0"/>
            <a:t> </a:t>
          </a:r>
          <a:r>
            <a:rPr lang="en-US" sz="2200" kern="1200" dirty="0" err="1"/>
            <a:t>की</a:t>
          </a:r>
          <a:r>
            <a:rPr lang="en-US" sz="2200" kern="1200" dirty="0"/>
            <a:t> </a:t>
          </a:r>
          <a:r>
            <a:rPr lang="en-US" sz="2200" kern="1200" dirty="0" err="1"/>
            <a:t>प्रक्रिया</a:t>
          </a:r>
          <a:r>
            <a:rPr lang="en-US" sz="2200" kern="1200" dirty="0"/>
            <a:t> </a:t>
          </a:r>
          <a:r>
            <a:rPr lang="en-US" sz="2200" kern="1200" dirty="0" err="1"/>
            <a:t>है</a:t>
          </a:r>
          <a:r>
            <a:rPr lang="en-US" sz="2200" kern="1200" dirty="0"/>
            <a:t> </a:t>
          </a:r>
          <a:r>
            <a:rPr lang="en-US" sz="2200" kern="1200" dirty="0" err="1"/>
            <a:t>जो</a:t>
          </a:r>
          <a:r>
            <a:rPr lang="en-US" sz="2200" kern="1200" dirty="0"/>
            <a:t> </a:t>
          </a:r>
          <a:r>
            <a:rPr lang="en-US" sz="2200" kern="1200" dirty="0" err="1"/>
            <a:t>सरकार</a:t>
          </a:r>
          <a:r>
            <a:rPr lang="en-US" sz="2200" kern="1200" dirty="0"/>
            <a:t> </a:t>
          </a:r>
          <a:r>
            <a:rPr lang="en-US" sz="2200" kern="1200" dirty="0" err="1"/>
            <a:t>और</a:t>
          </a:r>
          <a:r>
            <a:rPr lang="en-US" sz="2200" kern="1200" dirty="0"/>
            <a:t> </a:t>
          </a:r>
          <a:r>
            <a:rPr lang="en-US" sz="2200" kern="1200" dirty="0" err="1"/>
            <a:t>निजी</a:t>
          </a:r>
          <a:r>
            <a:rPr lang="en-US" sz="2200" kern="1200" dirty="0"/>
            <a:t> </a:t>
          </a:r>
          <a:r>
            <a:rPr lang="en-US" sz="2200" kern="1200" dirty="0" err="1"/>
            <a:t>क्षेत्र</a:t>
          </a:r>
          <a:r>
            <a:rPr lang="en-US" sz="2200" kern="1200" dirty="0"/>
            <a:t> </a:t>
          </a:r>
          <a:r>
            <a:rPr lang="en-US" sz="2200" kern="1200" dirty="0" err="1"/>
            <a:t>के</a:t>
          </a:r>
          <a:r>
            <a:rPr lang="en-US" sz="2200" kern="1200" dirty="0"/>
            <a:t> </a:t>
          </a:r>
          <a:r>
            <a:rPr lang="en-US" sz="2200" kern="1200" dirty="0" err="1"/>
            <a:t>बीच</a:t>
          </a:r>
          <a:r>
            <a:rPr lang="en-US" sz="2200" kern="1200" dirty="0"/>
            <a:t> </a:t>
          </a:r>
          <a:r>
            <a:rPr lang="en-US" sz="2200" kern="1200" dirty="0" err="1"/>
            <a:t>साझेदारी</a:t>
          </a:r>
          <a:r>
            <a:rPr lang="en-US" sz="2200" kern="1200" dirty="0"/>
            <a:t> </a:t>
          </a:r>
          <a:r>
            <a:rPr lang="en-US" sz="2200" kern="1200" dirty="0" err="1"/>
            <a:t>का</a:t>
          </a:r>
          <a:r>
            <a:rPr lang="en-US" sz="2200" kern="1200" dirty="0"/>
            <a:t> </a:t>
          </a:r>
          <a:r>
            <a:rPr lang="en-US" sz="2200" kern="1200" dirty="0" err="1"/>
            <a:t>संचालन</a:t>
          </a:r>
          <a:r>
            <a:rPr lang="en-US" sz="2200" kern="1200" dirty="0"/>
            <a:t> </a:t>
          </a:r>
          <a:r>
            <a:rPr lang="en-US" sz="2200" kern="1200" dirty="0" err="1"/>
            <a:t>करती</a:t>
          </a:r>
          <a:r>
            <a:rPr lang="en-US" sz="2200" kern="1200" dirty="0"/>
            <a:t> </a:t>
          </a:r>
          <a:r>
            <a:rPr lang="en-US" sz="2200" kern="1200" dirty="0" err="1"/>
            <a:t>है</a:t>
          </a:r>
          <a:r>
            <a:rPr lang="en-US" sz="2200" kern="1200" dirty="0"/>
            <a:t>।</a:t>
          </a:r>
        </a:p>
      </dsp:txBody>
      <dsp:txXfrm>
        <a:off x="564453" y="686863"/>
        <a:ext cx="2719755" cy="2719755"/>
      </dsp:txXfrm>
    </dsp:sp>
    <dsp:sp modelId="{7B7D0483-DC8E-46DB-B8FE-2E6FBAEC4733}">
      <dsp:nvSpPr>
        <dsp:cNvPr id="0" name=""/>
        <dsp:cNvSpPr/>
      </dsp:nvSpPr>
      <dsp:spPr>
        <a:xfrm>
          <a:off x="4125638" y="1274256"/>
          <a:ext cx="1346209" cy="1019273"/>
        </a:xfrm>
        <a:prstGeom prst="mathEqual">
          <a:avLst/>
        </a:prstGeom>
        <a:gradFill rotWithShape="0">
          <a:gsLst>
            <a:gs pos="0">
              <a:schemeClr val="accent1">
                <a:tint val="60000"/>
                <a:hueOff val="0"/>
                <a:satOff val="0"/>
                <a:lumOff val="0"/>
                <a:alphaOff val="0"/>
                <a:tint val="96000"/>
                <a:lumMod val="100000"/>
              </a:schemeClr>
            </a:gs>
            <a:gs pos="78000">
              <a:schemeClr val="accent1">
                <a:tint val="6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0BEC34D3-5CF7-41A5-8243-E4601228BC60}">
      <dsp:nvSpPr>
        <dsp:cNvPr id="0" name=""/>
        <dsp:cNvSpPr/>
      </dsp:nvSpPr>
      <dsp:spPr>
        <a:xfrm>
          <a:off x="5770644" y="123584"/>
          <a:ext cx="3846313" cy="3846313"/>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err="1"/>
            <a:t>यह</a:t>
          </a:r>
          <a:r>
            <a:rPr lang="en-US" sz="2200" kern="1200" dirty="0"/>
            <a:t> </a:t>
          </a:r>
          <a:r>
            <a:rPr lang="en-US" sz="2200" kern="1200" dirty="0" err="1"/>
            <a:t>विकास</a:t>
          </a:r>
          <a:r>
            <a:rPr lang="en-US" sz="2200" kern="1200" dirty="0"/>
            <a:t> </a:t>
          </a:r>
          <a:r>
            <a:rPr lang="en-US" sz="2200" kern="1200" dirty="0" err="1"/>
            <a:t>की</a:t>
          </a:r>
          <a:r>
            <a:rPr lang="en-US" sz="2200" kern="1200" dirty="0"/>
            <a:t> </a:t>
          </a:r>
          <a:r>
            <a:rPr lang="en-US" sz="2200" kern="1200" dirty="0" err="1"/>
            <a:t>प्रक्रिया</a:t>
          </a:r>
          <a:r>
            <a:rPr lang="en-US" sz="2200" kern="1200" dirty="0"/>
            <a:t> </a:t>
          </a:r>
          <a:r>
            <a:rPr lang="en-US" sz="2200" kern="1200" dirty="0" err="1"/>
            <a:t>में</a:t>
          </a:r>
          <a:r>
            <a:rPr lang="en-US" sz="2200" kern="1200" dirty="0"/>
            <a:t> </a:t>
          </a:r>
          <a:r>
            <a:rPr lang="en-US" sz="2200" kern="1200" dirty="0" err="1"/>
            <a:t>सकारात्मक</a:t>
          </a:r>
          <a:r>
            <a:rPr lang="en-US" sz="2200" kern="1200" dirty="0"/>
            <a:t> </a:t>
          </a:r>
          <a:r>
            <a:rPr lang="en-US" sz="2200" kern="1200" dirty="0" err="1"/>
            <a:t>परिणाम</a:t>
          </a:r>
          <a:r>
            <a:rPr lang="en-US" sz="2200" kern="1200" dirty="0"/>
            <a:t> </a:t>
          </a:r>
          <a:r>
            <a:rPr lang="en-US" sz="2200" kern="1200" dirty="0" err="1"/>
            <a:t>प्राप्त</a:t>
          </a:r>
          <a:r>
            <a:rPr lang="en-US" sz="2200" kern="1200" dirty="0"/>
            <a:t> </a:t>
          </a:r>
          <a:r>
            <a:rPr lang="en-US" sz="2200" kern="1200" dirty="0" err="1"/>
            <a:t>करने</a:t>
          </a:r>
          <a:r>
            <a:rPr lang="en-US" sz="2200" kern="1200" dirty="0"/>
            <a:t> </a:t>
          </a:r>
          <a:r>
            <a:rPr lang="en-US" sz="2200" kern="1200" dirty="0" err="1"/>
            <a:t>के</a:t>
          </a:r>
          <a:r>
            <a:rPr lang="en-US" sz="2200" kern="1200" dirty="0"/>
            <a:t> </a:t>
          </a:r>
          <a:r>
            <a:rPr lang="en-US" sz="2200" kern="1200" dirty="0" err="1"/>
            <a:t>लिए</a:t>
          </a:r>
          <a:r>
            <a:rPr lang="en-US" sz="2200" kern="1200" dirty="0"/>
            <a:t> </a:t>
          </a:r>
          <a:r>
            <a:rPr lang="en-US" sz="2200" kern="1200" dirty="0" err="1"/>
            <a:t>सरकार</a:t>
          </a:r>
          <a:r>
            <a:rPr lang="en-US" sz="2200" kern="1200" dirty="0"/>
            <a:t> </a:t>
          </a:r>
          <a:r>
            <a:rPr lang="en-US" sz="2200" kern="1200" dirty="0" err="1"/>
            <a:t>और</a:t>
          </a:r>
          <a:r>
            <a:rPr lang="en-US" sz="2200" kern="1200" dirty="0"/>
            <a:t> </a:t>
          </a:r>
          <a:r>
            <a:rPr lang="en-US" sz="2200" kern="1200" dirty="0" err="1"/>
            <a:t>निजी</a:t>
          </a:r>
          <a:r>
            <a:rPr lang="en-US" sz="2200" kern="1200" dirty="0"/>
            <a:t> </a:t>
          </a:r>
          <a:r>
            <a:rPr lang="en-US" sz="2200" kern="1200" dirty="0" err="1"/>
            <a:t>क्षेत्र</a:t>
          </a:r>
          <a:r>
            <a:rPr lang="en-US" sz="2200" kern="1200" dirty="0"/>
            <a:t> </a:t>
          </a:r>
          <a:r>
            <a:rPr lang="en-US" sz="2200" kern="1200" dirty="0" err="1"/>
            <a:t>की</a:t>
          </a:r>
          <a:r>
            <a:rPr lang="en-US" sz="2200" kern="1200" dirty="0"/>
            <a:t> </a:t>
          </a:r>
          <a:r>
            <a:rPr lang="en-US" sz="2200" kern="1200" dirty="0" err="1"/>
            <a:t>साझेदारी</a:t>
          </a:r>
          <a:r>
            <a:rPr lang="en-US" sz="2200" kern="1200" dirty="0"/>
            <a:t> </a:t>
          </a:r>
          <a:r>
            <a:rPr lang="en-US" sz="2200" kern="1200" dirty="0" err="1"/>
            <a:t>को</a:t>
          </a:r>
          <a:r>
            <a:rPr lang="en-US" sz="2200" kern="1200" dirty="0"/>
            <a:t> </a:t>
          </a:r>
          <a:r>
            <a:rPr lang="en-US" sz="2200" kern="1200" dirty="0" err="1"/>
            <a:t>प्रोत्साहित</a:t>
          </a:r>
          <a:r>
            <a:rPr lang="en-US" sz="2200" kern="1200" dirty="0"/>
            <a:t> </a:t>
          </a:r>
          <a:r>
            <a:rPr lang="en-US" sz="2200" kern="1200" dirty="0" err="1"/>
            <a:t>करती</a:t>
          </a:r>
          <a:r>
            <a:rPr lang="en-US" sz="2200" kern="1200" dirty="0"/>
            <a:t> </a:t>
          </a:r>
          <a:r>
            <a:rPr lang="en-US" sz="2200" kern="1200" dirty="0" err="1"/>
            <a:t>है</a:t>
          </a:r>
          <a:r>
            <a:rPr lang="en-US" sz="2200" kern="1200" dirty="0"/>
            <a:t>।</a:t>
          </a:r>
        </a:p>
      </dsp:txBody>
      <dsp:txXfrm>
        <a:off x="6333923" y="686863"/>
        <a:ext cx="2719755" cy="2719755"/>
      </dsp:txXfrm>
    </dsp:sp>
  </dsp:spTree>
</dsp:drawing>
</file>

<file path=ppt/diagrams/layout1.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CB0F8AB-2BDE-465F-BCC7-057EAF77222F}" type="datetimeFigureOut">
              <a:rPr lang="en-US" smtClean="0"/>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F3B989-8B29-48D4-AB71-3D94035C5EB8}" type="slidenum">
              <a:rPr lang="en-US" smtClean="0"/>
              <a:t>‹#›</a:t>
            </a:fld>
            <a:endParaRPr lang="en-US"/>
          </a:p>
        </p:txBody>
      </p:sp>
    </p:spTree>
    <p:extLst>
      <p:ext uri="{BB962C8B-B14F-4D97-AF65-F5344CB8AC3E}">
        <p14:creationId xmlns:p14="http://schemas.microsoft.com/office/powerpoint/2010/main" val="1127691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B0F8AB-2BDE-465F-BCC7-057EAF77222F}" type="datetimeFigureOut">
              <a:rPr lang="en-US" smtClean="0"/>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F3B989-8B29-48D4-AB71-3D94035C5EB8}" type="slidenum">
              <a:rPr lang="en-US" smtClean="0"/>
              <a:t>‹#›</a:t>
            </a:fld>
            <a:endParaRPr lang="en-US"/>
          </a:p>
        </p:txBody>
      </p:sp>
    </p:spTree>
    <p:extLst>
      <p:ext uri="{BB962C8B-B14F-4D97-AF65-F5344CB8AC3E}">
        <p14:creationId xmlns:p14="http://schemas.microsoft.com/office/powerpoint/2010/main" val="1358283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B0F8AB-2BDE-465F-BCC7-057EAF77222F}" type="datetimeFigureOut">
              <a:rPr lang="en-US" smtClean="0"/>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F3B989-8B29-48D4-AB71-3D94035C5EB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060566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B0F8AB-2BDE-465F-BCC7-057EAF77222F}" type="datetimeFigureOut">
              <a:rPr lang="en-US" smtClean="0"/>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F3B989-8B29-48D4-AB71-3D94035C5EB8}" type="slidenum">
              <a:rPr lang="en-US" smtClean="0"/>
              <a:t>‹#›</a:t>
            </a:fld>
            <a:endParaRPr lang="en-US"/>
          </a:p>
        </p:txBody>
      </p:sp>
    </p:spTree>
    <p:extLst>
      <p:ext uri="{BB962C8B-B14F-4D97-AF65-F5344CB8AC3E}">
        <p14:creationId xmlns:p14="http://schemas.microsoft.com/office/powerpoint/2010/main" val="14960079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B0F8AB-2BDE-465F-BCC7-057EAF77222F}" type="datetimeFigureOut">
              <a:rPr lang="en-US" smtClean="0"/>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F3B989-8B29-48D4-AB71-3D94035C5EB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107561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B0F8AB-2BDE-465F-BCC7-057EAF77222F}" type="datetimeFigureOut">
              <a:rPr lang="en-US" smtClean="0"/>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F3B989-8B29-48D4-AB71-3D94035C5EB8}" type="slidenum">
              <a:rPr lang="en-US" smtClean="0"/>
              <a:t>‹#›</a:t>
            </a:fld>
            <a:endParaRPr lang="en-US"/>
          </a:p>
        </p:txBody>
      </p:sp>
    </p:spTree>
    <p:extLst>
      <p:ext uri="{BB962C8B-B14F-4D97-AF65-F5344CB8AC3E}">
        <p14:creationId xmlns:p14="http://schemas.microsoft.com/office/powerpoint/2010/main" val="42338692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CB0F8AB-2BDE-465F-BCC7-057EAF77222F}" type="datetimeFigureOut">
              <a:rPr lang="en-US" smtClean="0"/>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F3B989-8B29-48D4-AB71-3D94035C5EB8}" type="slidenum">
              <a:rPr lang="en-US" smtClean="0"/>
              <a:t>‹#›</a:t>
            </a:fld>
            <a:endParaRPr lang="en-US"/>
          </a:p>
        </p:txBody>
      </p:sp>
    </p:spTree>
    <p:extLst>
      <p:ext uri="{BB962C8B-B14F-4D97-AF65-F5344CB8AC3E}">
        <p14:creationId xmlns:p14="http://schemas.microsoft.com/office/powerpoint/2010/main" val="36786289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CB0F8AB-2BDE-465F-BCC7-057EAF77222F}" type="datetimeFigureOut">
              <a:rPr lang="en-US" smtClean="0"/>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F3B989-8B29-48D4-AB71-3D94035C5EB8}" type="slidenum">
              <a:rPr lang="en-US" smtClean="0"/>
              <a:t>‹#›</a:t>
            </a:fld>
            <a:endParaRPr lang="en-US"/>
          </a:p>
        </p:txBody>
      </p:sp>
    </p:spTree>
    <p:extLst>
      <p:ext uri="{BB962C8B-B14F-4D97-AF65-F5344CB8AC3E}">
        <p14:creationId xmlns:p14="http://schemas.microsoft.com/office/powerpoint/2010/main" val="1774289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CB0F8AB-2BDE-465F-BCC7-057EAF77222F}" type="datetimeFigureOut">
              <a:rPr lang="en-US" smtClean="0"/>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F3B989-8B29-48D4-AB71-3D94035C5EB8}" type="slidenum">
              <a:rPr lang="en-US" smtClean="0"/>
              <a:t>‹#›</a:t>
            </a:fld>
            <a:endParaRPr lang="en-US"/>
          </a:p>
        </p:txBody>
      </p:sp>
    </p:spTree>
    <p:extLst>
      <p:ext uri="{BB962C8B-B14F-4D97-AF65-F5344CB8AC3E}">
        <p14:creationId xmlns:p14="http://schemas.microsoft.com/office/powerpoint/2010/main" val="1543001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B0F8AB-2BDE-465F-BCC7-057EAF77222F}" type="datetimeFigureOut">
              <a:rPr lang="en-US" smtClean="0"/>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F3B989-8B29-48D4-AB71-3D94035C5EB8}" type="slidenum">
              <a:rPr lang="en-US" smtClean="0"/>
              <a:t>‹#›</a:t>
            </a:fld>
            <a:endParaRPr lang="en-US"/>
          </a:p>
        </p:txBody>
      </p:sp>
    </p:spTree>
    <p:extLst>
      <p:ext uri="{BB962C8B-B14F-4D97-AF65-F5344CB8AC3E}">
        <p14:creationId xmlns:p14="http://schemas.microsoft.com/office/powerpoint/2010/main" val="2424589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CB0F8AB-2BDE-465F-BCC7-057EAF77222F}" type="datetimeFigureOut">
              <a:rPr lang="en-US" smtClean="0"/>
              <a:t>3/6/2024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F3B989-8B29-48D4-AB71-3D94035C5EB8}" type="slidenum">
              <a:rPr lang="en-US" smtClean="0"/>
              <a:t>‹#›</a:t>
            </a:fld>
            <a:endParaRPr lang="en-US"/>
          </a:p>
        </p:txBody>
      </p:sp>
    </p:spTree>
    <p:extLst>
      <p:ext uri="{BB962C8B-B14F-4D97-AF65-F5344CB8AC3E}">
        <p14:creationId xmlns:p14="http://schemas.microsoft.com/office/powerpoint/2010/main" val="75393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CB0F8AB-2BDE-465F-BCC7-057EAF77222F}" type="datetimeFigureOut">
              <a:rPr lang="en-US" smtClean="0"/>
              <a:t>3/6/2024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F3B989-8B29-48D4-AB71-3D94035C5EB8}" type="slidenum">
              <a:rPr lang="en-US" smtClean="0"/>
              <a:t>‹#›</a:t>
            </a:fld>
            <a:endParaRPr lang="en-US"/>
          </a:p>
        </p:txBody>
      </p:sp>
    </p:spTree>
    <p:extLst>
      <p:ext uri="{BB962C8B-B14F-4D97-AF65-F5344CB8AC3E}">
        <p14:creationId xmlns:p14="http://schemas.microsoft.com/office/powerpoint/2010/main" val="2718156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CB0F8AB-2BDE-465F-BCC7-057EAF77222F}" type="datetimeFigureOut">
              <a:rPr lang="en-US" smtClean="0"/>
              <a:t>3/6/2024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F3B989-8B29-48D4-AB71-3D94035C5EB8}" type="slidenum">
              <a:rPr lang="en-US" smtClean="0"/>
              <a:t>‹#›</a:t>
            </a:fld>
            <a:endParaRPr lang="en-US"/>
          </a:p>
        </p:txBody>
      </p:sp>
    </p:spTree>
    <p:extLst>
      <p:ext uri="{BB962C8B-B14F-4D97-AF65-F5344CB8AC3E}">
        <p14:creationId xmlns:p14="http://schemas.microsoft.com/office/powerpoint/2010/main" val="970607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B0F8AB-2BDE-465F-BCC7-057EAF77222F}" type="datetimeFigureOut">
              <a:rPr lang="en-US" smtClean="0"/>
              <a:t>3/6/2024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F3B989-8B29-48D4-AB71-3D94035C5EB8}" type="slidenum">
              <a:rPr lang="en-US" smtClean="0"/>
              <a:t>‹#›</a:t>
            </a:fld>
            <a:endParaRPr lang="en-US"/>
          </a:p>
        </p:txBody>
      </p:sp>
    </p:spTree>
    <p:extLst>
      <p:ext uri="{BB962C8B-B14F-4D97-AF65-F5344CB8AC3E}">
        <p14:creationId xmlns:p14="http://schemas.microsoft.com/office/powerpoint/2010/main" val="1116815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CB0F8AB-2BDE-465F-BCC7-057EAF77222F}" type="datetimeFigureOut">
              <a:rPr lang="en-US" smtClean="0"/>
              <a:t>3/6/2024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F3B989-8B29-48D4-AB71-3D94035C5EB8}" type="slidenum">
              <a:rPr lang="en-US" smtClean="0"/>
              <a:t>‹#›</a:t>
            </a:fld>
            <a:endParaRPr lang="en-US"/>
          </a:p>
        </p:txBody>
      </p:sp>
    </p:spTree>
    <p:extLst>
      <p:ext uri="{BB962C8B-B14F-4D97-AF65-F5344CB8AC3E}">
        <p14:creationId xmlns:p14="http://schemas.microsoft.com/office/powerpoint/2010/main" val="2820926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F3B989-8B29-48D4-AB71-3D94035C5EB8}" type="slidenum">
              <a:rPr lang="en-US" smtClean="0"/>
              <a:t>‹#›</a:t>
            </a:fld>
            <a:endParaRPr lang="en-US"/>
          </a:p>
        </p:txBody>
      </p:sp>
      <p:sp>
        <p:nvSpPr>
          <p:cNvPr id="5" name="Date Placeholder 4"/>
          <p:cNvSpPr>
            <a:spLocks noGrp="1"/>
          </p:cNvSpPr>
          <p:nvPr>
            <p:ph type="dt" sz="half" idx="10"/>
          </p:nvPr>
        </p:nvSpPr>
        <p:spPr/>
        <p:txBody>
          <a:bodyPr/>
          <a:lstStyle/>
          <a:p>
            <a:fld id="{5CB0F8AB-2BDE-465F-BCC7-057EAF77222F}" type="datetimeFigureOut">
              <a:rPr lang="en-US" smtClean="0"/>
              <a:t>3/6/2024</a:t>
            </a:fld>
            <a:endParaRPr lang="en-US"/>
          </a:p>
        </p:txBody>
      </p:sp>
    </p:spTree>
    <p:extLst>
      <p:ext uri="{BB962C8B-B14F-4D97-AF65-F5344CB8AC3E}">
        <p14:creationId xmlns:p14="http://schemas.microsoft.com/office/powerpoint/2010/main" val="3716406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CB0F8AB-2BDE-465F-BCC7-057EAF77222F}" type="datetimeFigureOut">
              <a:rPr lang="en-US" smtClean="0"/>
              <a:t>3/6/2024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DF3B989-8B29-48D4-AB71-3D94035C5EB8}" type="slidenum">
              <a:rPr lang="en-US" smtClean="0"/>
              <a:t>‹#›</a:t>
            </a:fld>
            <a:endParaRPr lang="en-US"/>
          </a:p>
        </p:txBody>
      </p:sp>
    </p:spTree>
    <p:extLst>
      <p:ext uri="{BB962C8B-B14F-4D97-AF65-F5344CB8AC3E}">
        <p14:creationId xmlns:p14="http://schemas.microsoft.com/office/powerpoint/2010/main" val="24848534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2" name="Group 81">
            <a:extLst>
              <a:ext uri="{FF2B5EF4-FFF2-40B4-BE49-F238E27FC236}">
                <a16:creationId xmlns:a16="http://schemas.microsoft.com/office/drawing/2014/main" id="{10BE40E3-5550-4CDD-B4FD-387C33EBF1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83" name="Straight Connector 82">
              <a:extLst>
                <a:ext uri="{FF2B5EF4-FFF2-40B4-BE49-F238E27FC236}">
                  <a16:creationId xmlns:a16="http://schemas.microsoft.com/office/drawing/2014/main" id="{71A6B738-E50C-4653-B343-B9D6A5EA277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84" name="Straight Connector 83">
              <a:extLst>
                <a:ext uri="{FF2B5EF4-FFF2-40B4-BE49-F238E27FC236}">
                  <a16:creationId xmlns:a16="http://schemas.microsoft.com/office/drawing/2014/main" id="{498768D6-B28C-40A3-B381-39306F5816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85" name="Rectangle 23">
              <a:extLst>
                <a:ext uri="{FF2B5EF4-FFF2-40B4-BE49-F238E27FC236}">
                  <a16:creationId xmlns:a16="http://schemas.microsoft.com/office/drawing/2014/main" id="{B27C15B9-7795-4321-AB30-DF1DEF65C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6" name="Rectangle 25">
              <a:extLst>
                <a:ext uri="{FF2B5EF4-FFF2-40B4-BE49-F238E27FC236}">
                  <a16:creationId xmlns:a16="http://schemas.microsoft.com/office/drawing/2014/main" id="{578EC957-1F3F-4C00-B023-C8725C217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7" name="Isosceles Triangle 86">
              <a:extLst>
                <a:ext uri="{FF2B5EF4-FFF2-40B4-BE49-F238E27FC236}">
                  <a16:creationId xmlns:a16="http://schemas.microsoft.com/office/drawing/2014/main" id="{3D642632-BBD5-46D6-A91D-9B2BF6821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88" name="Rectangle 27">
              <a:extLst>
                <a:ext uri="{FF2B5EF4-FFF2-40B4-BE49-F238E27FC236}">
                  <a16:creationId xmlns:a16="http://schemas.microsoft.com/office/drawing/2014/main" id="{BF9D518D-AFF5-4DE2-AEE2-0EC15479A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9" name="Rectangle 28">
              <a:extLst>
                <a:ext uri="{FF2B5EF4-FFF2-40B4-BE49-F238E27FC236}">
                  <a16:creationId xmlns:a16="http://schemas.microsoft.com/office/drawing/2014/main" id="{14EF979B-B00D-460C-BD56-7EEAFB7E0F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0" name="Rectangle 29">
              <a:extLst>
                <a:ext uri="{FF2B5EF4-FFF2-40B4-BE49-F238E27FC236}">
                  <a16:creationId xmlns:a16="http://schemas.microsoft.com/office/drawing/2014/main" id="{3E40F9A1-6B82-400F-9397-26D1D36F1F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91" name="Isosceles Triangle 90">
              <a:extLst>
                <a:ext uri="{FF2B5EF4-FFF2-40B4-BE49-F238E27FC236}">
                  <a16:creationId xmlns:a16="http://schemas.microsoft.com/office/drawing/2014/main" id="{2EF7DDF1-FF86-4CA4-B08B-8939557EBD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2" name="Isosceles Triangle 91">
              <a:extLst>
                <a:ext uri="{FF2B5EF4-FFF2-40B4-BE49-F238E27FC236}">
                  <a16:creationId xmlns:a16="http://schemas.microsoft.com/office/drawing/2014/main" id="{6D7C1F89-72B2-4FDC-B9E2-04F52D5C5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2D405E63-A260-028E-4F34-252DB16679A2}"/>
              </a:ext>
            </a:extLst>
          </p:cNvPr>
          <p:cNvSpPr>
            <a:spLocks noGrp="1"/>
          </p:cNvSpPr>
          <p:nvPr>
            <p:ph type="ctrTitle"/>
          </p:nvPr>
        </p:nvSpPr>
        <p:spPr>
          <a:xfrm>
            <a:off x="5536734" y="1819275"/>
            <a:ext cx="3737268" cy="1320800"/>
          </a:xfrm>
        </p:spPr>
        <p:txBody>
          <a:bodyPr vert="horz" lIns="91440" tIns="45720" rIns="91440" bIns="45720" rtlCol="0" anchor="t">
            <a:normAutofit/>
          </a:bodyPr>
          <a:lstStyle/>
          <a:p>
            <a:r>
              <a:rPr lang="en-US" sz="3600" dirty="0" err="1"/>
              <a:t>सार्वजनिक-निजी</a:t>
            </a:r>
            <a:r>
              <a:rPr lang="en-US" sz="3600" dirty="0"/>
              <a:t> </a:t>
            </a:r>
            <a:r>
              <a:rPr lang="en-US" sz="3600" dirty="0" err="1"/>
              <a:t>साझेदारी</a:t>
            </a:r>
            <a:endParaRPr lang="en-US" sz="3600" dirty="0"/>
          </a:p>
        </p:txBody>
      </p:sp>
      <p:sp>
        <p:nvSpPr>
          <p:cNvPr id="3" name="Subtitle 2">
            <a:extLst>
              <a:ext uri="{FF2B5EF4-FFF2-40B4-BE49-F238E27FC236}">
                <a16:creationId xmlns:a16="http://schemas.microsoft.com/office/drawing/2014/main" id="{6583E79C-639E-4847-18CF-525D15E02396}"/>
              </a:ext>
            </a:extLst>
          </p:cNvPr>
          <p:cNvSpPr>
            <a:spLocks noGrp="1"/>
          </p:cNvSpPr>
          <p:nvPr>
            <p:ph type="subTitle" idx="1"/>
          </p:nvPr>
        </p:nvSpPr>
        <p:spPr>
          <a:xfrm>
            <a:off x="5209563" y="3151190"/>
            <a:ext cx="4064439" cy="2268536"/>
          </a:xfrm>
        </p:spPr>
        <p:txBody>
          <a:bodyPr vert="horz" lIns="91440" tIns="45720" rIns="91440" bIns="45720" rtlCol="0">
            <a:normAutofit/>
          </a:bodyPr>
          <a:lstStyle/>
          <a:p>
            <a:r>
              <a:rPr lang="en-US" dirty="0">
                <a:solidFill>
                  <a:schemeClr val="tx1">
                    <a:lumMod val="75000"/>
                    <a:lumOff val="25000"/>
                  </a:schemeClr>
                </a:solidFill>
              </a:rPr>
              <a:t>By: Dr Iti Banerjee</a:t>
            </a:r>
          </a:p>
          <a:p>
            <a:r>
              <a:rPr lang="en-US" dirty="0">
                <a:solidFill>
                  <a:schemeClr val="tx1">
                    <a:lumMod val="75000"/>
                    <a:lumOff val="25000"/>
                  </a:schemeClr>
                </a:solidFill>
              </a:rPr>
              <a:t>Assistant Professor</a:t>
            </a:r>
          </a:p>
          <a:p>
            <a:r>
              <a:rPr lang="en-US" dirty="0">
                <a:solidFill>
                  <a:schemeClr val="tx1">
                    <a:lumMod val="75000"/>
                    <a:lumOff val="25000"/>
                  </a:schemeClr>
                </a:solidFill>
              </a:rPr>
              <a:t>Education Department</a:t>
            </a:r>
          </a:p>
          <a:p>
            <a:r>
              <a:rPr lang="en-US" dirty="0">
                <a:solidFill>
                  <a:schemeClr val="tx1">
                    <a:lumMod val="75000"/>
                    <a:lumOff val="25000"/>
                  </a:schemeClr>
                </a:solidFill>
              </a:rPr>
              <a:t>Durga Mahavidyalaya </a:t>
            </a:r>
          </a:p>
          <a:p>
            <a:r>
              <a:rPr lang="en-US" dirty="0">
                <a:solidFill>
                  <a:schemeClr val="tx1">
                    <a:lumMod val="75000"/>
                    <a:lumOff val="25000"/>
                  </a:schemeClr>
                </a:solidFill>
              </a:rPr>
              <a:t>Raipur</a:t>
            </a:r>
          </a:p>
        </p:txBody>
      </p:sp>
      <p:pic>
        <p:nvPicPr>
          <p:cNvPr id="5" name="Picture 4" descr="Handshake between a truck and a world map&#10;&#10;Description automatically generated">
            <a:extLst>
              <a:ext uri="{FF2B5EF4-FFF2-40B4-BE49-F238E27FC236}">
                <a16:creationId xmlns:a16="http://schemas.microsoft.com/office/drawing/2014/main" id="{BD6C966E-556E-6958-005A-02973BDC1460}"/>
              </a:ext>
            </a:extLst>
          </p:cNvPr>
          <p:cNvPicPr>
            <a:picLocks noChangeAspect="1"/>
          </p:cNvPicPr>
          <p:nvPr/>
        </p:nvPicPr>
        <p:blipFill rotWithShape="1">
          <a:blip r:embed="rId2">
            <a:extLst>
              <a:ext uri="{28A0092B-C50C-407E-A947-70E740481C1C}">
                <a14:useLocalDpi xmlns:a14="http://schemas.microsoft.com/office/drawing/2010/main" val="0"/>
              </a:ext>
            </a:extLst>
          </a:blip>
          <a:srcRect l="1543" r="19790"/>
          <a:stretch/>
        </p:blipFill>
        <p:spPr>
          <a:xfrm>
            <a:off x="0" y="-1"/>
            <a:ext cx="539494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113" name="Isosceles Triangle 93">
            <a:extLst>
              <a:ext uri="{FF2B5EF4-FFF2-40B4-BE49-F238E27FC236}">
                <a16:creationId xmlns:a16="http://schemas.microsoft.com/office/drawing/2014/main" id="{3BCB5F6A-9EB0-40B0-9D13-3023E9A20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491131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5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1500"/>
                                  </p:stCondLst>
                                  <p:iterate>
                                    <p:tmPct val="10000"/>
                                  </p:iterate>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7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1500"/>
                                  </p:stCondLst>
                                  <p:iterate>
                                    <p:tmPct val="10000"/>
                                  </p:iterate>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7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1500"/>
                                  </p:stCondLst>
                                  <p:iterate>
                                    <p:tmPct val="10000"/>
                                  </p:iterate>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7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76746" y="590550"/>
            <a:ext cx="3729076" cy="876300"/>
          </a:xfrm>
        </p:spPr>
        <p:txBody>
          <a:bodyPr anchor="ctr">
            <a:normAutofit/>
          </a:bodyPr>
          <a:lstStyle/>
          <a:p>
            <a:pPr marL="0" marR="0">
              <a:spcBef>
                <a:spcPts val="0"/>
              </a:spcBef>
              <a:spcAft>
                <a:spcPts val="0"/>
              </a:spcAft>
            </a:pPr>
            <a:r>
              <a:rPr lang="hi-IN" sz="4800" b="1" i="0" dirty="0">
                <a:effectLst/>
                <a:latin typeface="-apple-system"/>
              </a:rPr>
              <a:t>निष्कर्ष</a:t>
            </a:r>
            <a:endParaRPr lang="en-US" sz="4800" b="1" dirty="0">
              <a:effectLst/>
              <a:latin typeface="Arial" panose="020B0604020202020204" pitchFamily="34" charset="0"/>
              <a:ea typeface="Arial" panose="020B0604020202020204" pitchFamily="34" charset="0"/>
            </a:endParaRPr>
          </a:p>
        </p:txBody>
      </p:sp>
      <p:sp>
        <p:nvSpPr>
          <p:cNvPr id="7" name="Content Placeholder 6">
            <a:extLst>
              <a:ext uri="{FF2B5EF4-FFF2-40B4-BE49-F238E27FC236}">
                <a16:creationId xmlns:a16="http://schemas.microsoft.com/office/drawing/2014/main" id="{BCE8DCBB-D62C-D180-008D-E6F8F58D84BD}"/>
              </a:ext>
            </a:extLst>
          </p:cNvPr>
          <p:cNvSpPr>
            <a:spLocks noGrp="1"/>
          </p:cNvSpPr>
          <p:nvPr>
            <p:ph idx="1"/>
          </p:nvPr>
        </p:nvSpPr>
        <p:spPr>
          <a:xfrm>
            <a:off x="685167" y="1512889"/>
            <a:ext cx="4391658" cy="4830761"/>
          </a:xfrm>
        </p:spPr>
        <p:txBody>
          <a:bodyPr>
            <a:normAutofit lnSpcReduction="10000"/>
          </a:bodyPr>
          <a:lstStyle/>
          <a:p>
            <a:pPr>
              <a:lnSpc>
                <a:spcPct val="150000"/>
              </a:lnSpc>
            </a:pPr>
            <a:r>
              <a:rPr lang="hi-IN" b="0" i="0" dirty="0">
                <a:effectLst/>
                <a:latin typeface="-apple-system"/>
              </a:rPr>
              <a:t>सार्वजनिक-निजी साझेदारी एक प्रक्रिया है जिसमें सरकारी संस्थान और निजी संस्थान का साझा योगदान होता है। इसके माध्यम से विभिन्न परियोजनाओं और सेवाओं का प्रबंधन और विकास किया जाता है। सार्वजनिक- निजी साझेदारी एक प्रभावी विकास की प्रक्रिया है, जो समाज में विकास और समृद्धि को बढ़ावा देती है। इसके माध्यम से समाज के विभिन्न क्षेत्रों में सुधार होता और समृद्धि की दिशा में निरंतर आगे बढ़ता है।</a:t>
            </a:r>
            <a:endParaRPr lang="en-US" dirty="0"/>
          </a:p>
        </p:txBody>
      </p:sp>
      <p:pic>
        <p:nvPicPr>
          <p:cNvPr id="9" name="Picture 8" descr="A handshake between two arrows&#10;&#10;Description automatically generated">
            <a:extLst>
              <a:ext uri="{FF2B5EF4-FFF2-40B4-BE49-F238E27FC236}">
                <a16:creationId xmlns:a16="http://schemas.microsoft.com/office/drawing/2014/main" id="{ED217BAA-9380-A2B3-18C6-45CAC916DC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07974" y="2186258"/>
            <a:ext cx="4602747" cy="2485483"/>
          </a:xfrm>
          <a:prstGeom prst="rect">
            <a:avLst/>
          </a:prstGeom>
        </p:spPr>
      </p:pic>
      <p:sp>
        <p:nvSpPr>
          <p:cNvPr id="5" name="Content Placeholder 2">
            <a:extLst>
              <a:ext uri="{FF2B5EF4-FFF2-40B4-BE49-F238E27FC236}">
                <a16:creationId xmlns:a16="http://schemas.microsoft.com/office/drawing/2014/main" id="{A409DDB3-E754-D235-CB95-E7E32CD87C07}"/>
              </a:ext>
            </a:extLst>
          </p:cNvPr>
          <p:cNvSpPr txBox="1">
            <a:spLocks/>
          </p:cNvSpPr>
          <p:nvPr/>
        </p:nvSpPr>
        <p:spPr>
          <a:xfrm>
            <a:off x="667809" y="4239934"/>
            <a:ext cx="8274060" cy="185516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marR="0">
              <a:lnSpc>
                <a:spcPct val="150000"/>
              </a:lnSpc>
              <a:spcBef>
                <a:spcPts val="0"/>
              </a:spcBef>
              <a:spcAft>
                <a:spcPts val="800"/>
              </a:spcAft>
            </a:pPr>
            <a:endParaRPr lang="en-US" sz="1900" dirty="0">
              <a:effectLst/>
              <a:latin typeface="Mangal" panose="02040503050203030202" pitchFamily="18"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860883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B71F80-1F92-4074-84D9-16A062B21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42597" y="904875"/>
            <a:ext cx="10197494" cy="777421"/>
          </a:xfrm>
        </p:spPr>
        <p:txBody>
          <a:bodyPr>
            <a:normAutofit/>
          </a:bodyPr>
          <a:lstStyle/>
          <a:p>
            <a:pPr algn="ctr"/>
            <a:r>
              <a:rPr lang="hi-IN" dirty="0">
                <a:latin typeface="Mangal" panose="02040503050203030202" pitchFamily="18" charset="0"/>
                <a:cs typeface="Mangal" panose="02040503050203030202" pitchFamily="18" charset="0"/>
              </a:rPr>
              <a:t>सार्वजनिक-निजी साझेदारी</a:t>
            </a:r>
            <a:endParaRPr lang="en-US" dirty="0"/>
          </a:p>
        </p:txBody>
      </p:sp>
      <p:sp>
        <p:nvSpPr>
          <p:cNvPr id="11" name="Isosceles Triangle 10">
            <a:extLst>
              <a:ext uri="{FF2B5EF4-FFF2-40B4-BE49-F238E27FC236}">
                <a16:creationId xmlns:a16="http://schemas.microsoft.com/office/drawing/2014/main" id="{7209C9DA-6E0D-46D9-8275-C52222D8CC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3EB57A4D-E0D0-46DA-B339-F24CA46FA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6" name="Content Placeholder 2">
            <a:extLst>
              <a:ext uri="{FF2B5EF4-FFF2-40B4-BE49-F238E27FC236}">
                <a16:creationId xmlns:a16="http://schemas.microsoft.com/office/drawing/2014/main" id="{0B9990F2-10F1-DEC3-3601-37226C80028E}"/>
              </a:ext>
            </a:extLst>
          </p:cNvPr>
          <p:cNvGraphicFramePr>
            <a:graphicFrameLocks noGrp="1"/>
          </p:cNvGraphicFramePr>
          <p:nvPr>
            <p:ph idx="1"/>
            <p:extLst>
              <p:ext uri="{D42A27DB-BD31-4B8C-83A1-F6EECF244321}">
                <p14:modId xmlns:p14="http://schemas.microsoft.com/office/powerpoint/2010/main" val="896946958"/>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0600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36734" y="609600"/>
            <a:ext cx="3737268" cy="1320800"/>
          </a:xfrm>
        </p:spPr>
        <p:txBody>
          <a:bodyPr>
            <a:normAutofit/>
          </a:bodyPr>
          <a:lstStyle/>
          <a:p>
            <a:r>
              <a:rPr lang="hi-IN" dirty="0"/>
              <a:t>सार्वजनिक-निजी साझेदारी क्या है?</a:t>
            </a:r>
            <a:endParaRPr lang="en-US" dirty="0"/>
          </a:p>
        </p:txBody>
      </p:sp>
      <p:sp>
        <p:nvSpPr>
          <p:cNvPr id="3" name="Content Placeholder 2"/>
          <p:cNvSpPr>
            <a:spLocks noGrp="1"/>
          </p:cNvSpPr>
          <p:nvPr>
            <p:ph idx="1"/>
          </p:nvPr>
        </p:nvSpPr>
        <p:spPr>
          <a:xfrm>
            <a:off x="5584948" y="2102839"/>
            <a:ext cx="4064439" cy="3880773"/>
          </a:xfrm>
        </p:spPr>
        <p:txBody>
          <a:bodyPr>
            <a:normAutofit/>
          </a:bodyPr>
          <a:lstStyle/>
          <a:p>
            <a:pPr marL="0" marR="0">
              <a:lnSpc>
                <a:spcPct val="150000"/>
              </a:lnSpc>
              <a:spcBef>
                <a:spcPts val="0"/>
              </a:spcBef>
              <a:spcAft>
                <a:spcPts val="800"/>
              </a:spcAft>
            </a:pPr>
            <a:r>
              <a:rPr lang="en-US" sz="1900" dirty="0" err="1">
                <a:effectLst/>
                <a:latin typeface="Mangal" panose="02040503050203030202" pitchFamily="18" charset="0"/>
                <a:ea typeface="Calibri" panose="020F0502020204030204" pitchFamily="34" charset="0"/>
                <a:cs typeface="Mangal" panose="02040503050203030202" pitchFamily="18" charset="0"/>
              </a:rPr>
              <a:t>सार्वजनिक-निजी</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साझेदारी</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वह</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प्रक्रिया</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है</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जिसमें</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सरकारी</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संस्थान</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और</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निजी</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कंपनियों</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द्वारा</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साझा</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उत्पादन</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या</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सेवाओं</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की</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प्रदान</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की</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जाती</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है</a:t>
            </a:r>
            <a:r>
              <a:rPr lang="en-US" sz="1900" dirty="0">
                <a:effectLst/>
                <a:latin typeface="Mangal" panose="02040503050203030202" pitchFamily="18" charset="0"/>
                <a:ea typeface="Calibri" panose="020F0502020204030204" pitchFamily="34" charset="0"/>
                <a:cs typeface="Mangal" panose="02040503050203030202" pitchFamily="18" charset="0"/>
              </a:rPr>
              <a:t>।</a:t>
            </a:r>
          </a:p>
          <a:p>
            <a:pPr marL="0" marR="0">
              <a:lnSpc>
                <a:spcPct val="150000"/>
              </a:lnSpc>
              <a:spcBef>
                <a:spcPts val="0"/>
              </a:spcBef>
              <a:spcAft>
                <a:spcPts val="800"/>
              </a:spcAft>
            </a:pPr>
            <a:r>
              <a:rPr lang="en-US" sz="1900" dirty="0" err="1">
                <a:effectLst/>
                <a:latin typeface="Mangal" panose="02040503050203030202" pitchFamily="18" charset="0"/>
                <a:ea typeface="Calibri" panose="020F0502020204030204" pitchFamily="34" charset="0"/>
                <a:cs typeface="Mangal" panose="02040503050203030202" pitchFamily="18" charset="0"/>
              </a:rPr>
              <a:t>यह</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साझेदारी</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समाज</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में</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सार्वजनिक</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सेवाओं</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के</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प्रदान</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में</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मदद</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करती</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है</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और</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विकास</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की</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गति</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को</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बढ़ाती</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है</a:t>
            </a:r>
            <a:r>
              <a:rPr lang="en-US" sz="1900" dirty="0">
                <a:effectLst/>
                <a:latin typeface="Mangal" panose="02040503050203030202" pitchFamily="18" charset="0"/>
                <a:ea typeface="Calibri" panose="020F0502020204030204" pitchFamily="34" charset="0"/>
                <a:cs typeface="Mangal" panose="02040503050203030202" pitchFamily="18" charset="0"/>
              </a:rPr>
              <a:t>।</a:t>
            </a:r>
          </a:p>
          <a:p>
            <a:pPr marL="0" marR="0" indent="0">
              <a:spcBef>
                <a:spcPts val="0"/>
              </a:spcBef>
              <a:spcAft>
                <a:spcPts val="800"/>
              </a:spcAft>
              <a:buNone/>
            </a:pPr>
            <a:endParaRPr lang="en-US" dirty="0">
              <a:effectLst/>
              <a:latin typeface="Nirmala UI" panose="020B0502040204020203" pitchFamily="34" charset="0"/>
              <a:ea typeface="Calibri" panose="020F0502020204030204" pitchFamily="34" charset="0"/>
              <a:cs typeface="Times New Roman" panose="02020603050405020304" pitchFamily="18" charset="0"/>
            </a:endParaRPr>
          </a:p>
        </p:txBody>
      </p:sp>
      <p:pic>
        <p:nvPicPr>
          <p:cNvPr id="5" name="Picture 4" descr="A person and person shaking hands&#10;&#10;Description automatically generated">
            <a:extLst>
              <a:ext uri="{FF2B5EF4-FFF2-40B4-BE49-F238E27FC236}">
                <a16:creationId xmlns:a16="http://schemas.microsoft.com/office/drawing/2014/main" id="{8601D9F4-4CE9-962A-187E-F8887737FE02}"/>
              </a:ext>
            </a:extLst>
          </p:cNvPr>
          <p:cNvPicPr>
            <a:picLocks noChangeAspect="1"/>
          </p:cNvPicPr>
          <p:nvPr/>
        </p:nvPicPr>
        <p:blipFill rotWithShape="1">
          <a:blip r:embed="rId3">
            <a:extLst>
              <a:ext uri="{28A0092B-C50C-407E-A947-70E740481C1C}">
                <a14:useLocalDpi xmlns:a14="http://schemas.microsoft.com/office/drawing/2010/main" val="0"/>
              </a:ext>
            </a:extLst>
          </a:blip>
          <a:srcRect l="2313" r="19020"/>
          <a:stretch/>
        </p:blipFill>
        <p:spPr>
          <a:xfrm>
            <a:off x="0" y="-1"/>
            <a:ext cx="539494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38" name="Isosceles Triangle 37">
            <a:extLst>
              <a:ext uri="{FF2B5EF4-FFF2-40B4-BE49-F238E27FC236}">
                <a16:creationId xmlns:a16="http://schemas.microsoft.com/office/drawing/2014/main" id="{3BCB5F6A-9EB0-40B0-9D13-3023E9A20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994204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492192" cy="879013"/>
          </a:xfrm>
        </p:spPr>
        <p:txBody>
          <a:bodyPr>
            <a:noAutofit/>
          </a:bodyPr>
          <a:lstStyle/>
          <a:p>
            <a:pPr marL="0" marR="0">
              <a:lnSpc>
                <a:spcPct val="115000"/>
              </a:lnSpc>
              <a:spcBef>
                <a:spcPts val="0"/>
              </a:spcBef>
              <a:spcAft>
                <a:spcPts val="0"/>
              </a:spcAft>
            </a:pPr>
            <a:r>
              <a:rPr lang="hi-IN" sz="4800" b="1" dirty="0">
                <a:effectLst/>
                <a:latin typeface="Palanquin Dark"/>
                <a:ea typeface="Palanquin Dark"/>
                <a:cs typeface="Palanquin Dark"/>
              </a:rPr>
              <a:t>सार्वजनिक-निजी साझेदारी की महत्ता:</a:t>
            </a:r>
            <a:endParaRPr lang="en-US" sz="4800" dirty="0">
              <a:effectLst/>
              <a:latin typeface="Arial" panose="020B0604020202020204" pitchFamily="34" charset="0"/>
              <a:ea typeface="Arial" panose="020B0604020202020204" pitchFamily="34" charset="0"/>
            </a:endParaRPr>
          </a:p>
        </p:txBody>
      </p:sp>
      <p:sp>
        <p:nvSpPr>
          <p:cNvPr id="3" name="Content Placeholder 2"/>
          <p:cNvSpPr>
            <a:spLocks noGrp="1"/>
          </p:cNvSpPr>
          <p:nvPr>
            <p:ph idx="1"/>
          </p:nvPr>
        </p:nvSpPr>
        <p:spPr>
          <a:xfrm>
            <a:off x="677334" y="1488613"/>
            <a:ext cx="9473142" cy="1940387"/>
          </a:xfrm>
        </p:spPr>
        <p:txBody>
          <a:bodyPr>
            <a:noAutofit/>
          </a:bodyPr>
          <a:lstStyle/>
          <a:p>
            <a:pPr marL="0" marR="0">
              <a:lnSpc>
                <a:spcPct val="150000"/>
              </a:lnSpc>
              <a:spcBef>
                <a:spcPts val="0"/>
              </a:spcBef>
              <a:spcAft>
                <a:spcPts val="0"/>
              </a:spcAft>
            </a:pPr>
            <a:r>
              <a:rPr lang="hi-IN" sz="1900" dirty="0">
                <a:effectLst/>
                <a:latin typeface="Mangal" panose="02040503050203030202" pitchFamily="18" charset="0"/>
                <a:ea typeface="Palanquin Dark"/>
                <a:cs typeface="Mangal" panose="02040503050203030202" pitchFamily="18" charset="0"/>
              </a:rPr>
              <a:t>यह साझेदारी सरकार और निजी क्षेत्र के बीच सामंजस्य, सहयोग और विशेषज्ञता का माध्यम है।</a:t>
            </a:r>
          </a:p>
          <a:p>
            <a:pPr marL="0" marR="0">
              <a:lnSpc>
                <a:spcPct val="150000"/>
              </a:lnSpc>
              <a:spcBef>
                <a:spcPts val="0"/>
              </a:spcBef>
              <a:spcAft>
                <a:spcPts val="0"/>
              </a:spcAft>
            </a:pPr>
            <a:r>
              <a:rPr lang="hi-IN" sz="1900" dirty="0">
                <a:effectLst/>
                <a:latin typeface="Mangal" panose="02040503050203030202" pitchFamily="18" charset="0"/>
                <a:ea typeface="Palanquin Dark"/>
                <a:cs typeface="Mangal" panose="02040503050203030202" pitchFamily="18" charset="0"/>
              </a:rPr>
              <a:t>इससे विकास कार्यों की तेजी से प्रगति होती है और सामाजिक सेवाओं की गुणवत्ता में सुधार होता है।</a:t>
            </a:r>
          </a:p>
          <a:p>
            <a:pPr marL="0" marR="0">
              <a:lnSpc>
                <a:spcPct val="115000"/>
              </a:lnSpc>
              <a:spcBef>
                <a:spcPts val="0"/>
              </a:spcBef>
              <a:spcAft>
                <a:spcPts val="0"/>
              </a:spcAft>
            </a:pPr>
            <a:endParaRPr lang="en-US" sz="1800" b="1" dirty="0">
              <a:effectLst/>
              <a:latin typeface="Arial" panose="020B0604020202020204" pitchFamily="34" charset="0"/>
              <a:ea typeface="Arial" panose="020B0604020202020204" pitchFamily="34" charset="0"/>
            </a:endParaRPr>
          </a:p>
          <a:p>
            <a:pPr marL="0" indent="0" fontAlgn="base">
              <a:buNone/>
            </a:pPr>
            <a:r>
              <a:rPr lang="en-US" sz="1900" dirty="0">
                <a:latin typeface="Mangal" panose="02040503050203030202" pitchFamily="18" charset="0"/>
                <a:cs typeface="Mangal" panose="02040503050203030202" pitchFamily="18" charset="0"/>
              </a:rPr>
              <a:t> </a:t>
            </a:r>
          </a:p>
        </p:txBody>
      </p:sp>
      <p:sp>
        <p:nvSpPr>
          <p:cNvPr id="4" name="Title 1">
            <a:extLst>
              <a:ext uri="{FF2B5EF4-FFF2-40B4-BE49-F238E27FC236}">
                <a16:creationId xmlns:a16="http://schemas.microsoft.com/office/drawing/2014/main" id="{3925B9B6-57BF-509E-64DF-C646D37F4274}"/>
              </a:ext>
            </a:extLst>
          </p:cNvPr>
          <p:cNvSpPr txBox="1">
            <a:spLocks/>
          </p:cNvSpPr>
          <p:nvPr/>
        </p:nvSpPr>
        <p:spPr>
          <a:xfrm>
            <a:off x="658284" y="3367739"/>
            <a:ext cx="8596668" cy="847725"/>
          </a:xfrm>
          <a:prstGeom prst="rect">
            <a:avLst/>
          </a:prstGeom>
        </p:spPr>
        <p:txBody>
          <a:bodyPr vert="horz" lIns="91440" tIns="45720" rIns="91440" bIns="45720" rtlCol="0" anchor="t">
            <a:normAutofit lnSpcReduction="1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15000"/>
              </a:lnSpc>
              <a:spcBef>
                <a:spcPts val="0"/>
              </a:spcBef>
            </a:pPr>
            <a:r>
              <a:rPr lang="hi-IN" sz="4800" b="1" dirty="0">
                <a:latin typeface="Palanquin Dark"/>
                <a:ea typeface="Palanquin Dark"/>
                <a:cs typeface="Palanquin Dark"/>
              </a:rPr>
              <a:t>सार्वजनिक-निजी साझेदारी के प्रकार:</a:t>
            </a:r>
            <a:endParaRPr lang="en-US" sz="4800" dirty="0">
              <a:latin typeface="Arial" panose="020B0604020202020204" pitchFamily="34" charset="0"/>
              <a:ea typeface="Arial" panose="020B0604020202020204" pitchFamily="34" charset="0"/>
            </a:endParaRPr>
          </a:p>
        </p:txBody>
      </p:sp>
      <p:sp>
        <p:nvSpPr>
          <p:cNvPr id="5" name="Content Placeholder 2">
            <a:extLst>
              <a:ext uri="{FF2B5EF4-FFF2-40B4-BE49-F238E27FC236}">
                <a16:creationId xmlns:a16="http://schemas.microsoft.com/office/drawing/2014/main" id="{A409DDB3-E754-D235-CB95-E7E32CD87C07}"/>
              </a:ext>
            </a:extLst>
          </p:cNvPr>
          <p:cNvSpPr txBox="1">
            <a:spLocks/>
          </p:cNvSpPr>
          <p:nvPr/>
        </p:nvSpPr>
        <p:spPr>
          <a:xfrm>
            <a:off x="667809" y="4093249"/>
            <a:ext cx="9482666" cy="185516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marR="0">
              <a:lnSpc>
                <a:spcPct val="150000"/>
              </a:lnSpc>
              <a:spcBef>
                <a:spcPts val="0"/>
              </a:spcBef>
              <a:spcAft>
                <a:spcPts val="800"/>
              </a:spcAft>
            </a:pPr>
            <a:r>
              <a:rPr lang="en-US" sz="1900" dirty="0" err="1">
                <a:effectLst/>
                <a:latin typeface="Mangal" panose="02040503050203030202" pitchFamily="18" charset="0"/>
                <a:ea typeface="Calibri" panose="020F0502020204030204" pitchFamily="34" charset="0"/>
                <a:cs typeface="Mangal" panose="02040503050203030202" pitchFamily="18" charset="0"/>
              </a:rPr>
              <a:t>आर्थिक</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साझेदारी</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पूंजी</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निवेश</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और</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वित्तीय</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संसाधनों</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को</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साझा</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करना</a:t>
            </a:r>
            <a:r>
              <a:rPr lang="en-US" sz="1900" dirty="0">
                <a:effectLst/>
                <a:latin typeface="Mangal" panose="02040503050203030202" pitchFamily="18" charset="0"/>
                <a:ea typeface="Calibri" panose="020F0502020204030204" pitchFamily="34" charset="0"/>
                <a:cs typeface="Mangal" panose="02040503050203030202" pitchFamily="18" charset="0"/>
              </a:rPr>
              <a:t>।</a:t>
            </a:r>
          </a:p>
          <a:p>
            <a:pPr marL="0" marR="0">
              <a:lnSpc>
                <a:spcPct val="150000"/>
              </a:lnSpc>
              <a:spcBef>
                <a:spcPts val="0"/>
              </a:spcBef>
              <a:spcAft>
                <a:spcPts val="800"/>
              </a:spcAft>
            </a:pPr>
            <a:r>
              <a:rPr lang="en-US" sz="1900" dirty="0" err="1">
                <a:effectLst/>
                <a:latin typeface="Mangal" panose="02040503050203030202" pitchFamily="18" charset="0"/>
                <a:ea typeface="Calibri" panose="020F0502020204030204" pitchFamily="34" charset="0"/>
                <a:cs typeface="Mangal" panose="02040503050203030202" pitchFamily="18" charset="0"/>
              </a:rPr>
              <a:t>व्यवसायिक</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साझेदारी</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उत्पादकता</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और</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विपणन</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के</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क्षेत्र</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में</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साझा</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सहयोग</a:t>
            </a:r>
            <a:r>
              <a:rPr lang="en-US" sz="1900" dirty="0">
                <a:effectLst/>
                <a:latin typeface="Mangal" panose="02040503050203030202" pitchFamily="18" charset="0"/>
                <a:ea typeface="Calibri" panose="020F0502020204030204" pitchFamily="34" charset="0"/>
                <a:cs typeface="Mangal" panose="02040503050203030202" pitchFamily="18" charset="0"/>
              </a:rPr>
              <a:t>।</a:t>
            </a:r>
          </a:p>
          <a:p>
            <a:pPr marL="0" marR="0">
              <a:lnSpc>
                <a:spcPct val="150000"/>
              </a:lnSpc>
              <a:spcBef>
                <a:spcPts val="0"/>
              </a:spcBef>
              <a:spcAft>
                <a:spcPts val="800"/>
              </a:spcAft>
            </a:pPr>
            <a:r>
              <a:rPr lang="en-US" sz="1900" dirty="0" err="1">
                <a:effectLst/>
                <a:latin typeface="Mangal" panose="02040503050203030202" pitchFamily="18" charset="0"/>
                <a:ea typeface="Calibri" panose="020F0502020204030204" pitchFamily="34" charset="0"/>
                <a:cs typeface="Mangal" panose="02040503050203030202" pitchFamily="18" charset="0"/>
              </a:rPr>
              <a:t>सार्वजनिक-निजी</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साझेदारी</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सरकार</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और</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निजी</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कंपनियों</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के</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बीच</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साझा</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प्रोजेक्ट्स</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के</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लिए</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साझा</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उत्पादन</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या</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सेवा</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प्रदान</a:t>
            </a:r>
            <a:r>
              <a:rPr lang="en-US" sz="1900" dirty="0">
                <a:effectLst/>
                <a:latin typeface="Mangal" panose="02040503050203030202" pitchFamily="18" charset="0"/>
                <a:ea typeface="Calibri" panose="020F0502020204030204" pitchFamily="34" charset="0"/>
                <a:cs typeface="Mangal" panose="02040503050203030202" pitchFamily="18" charset="0"/>
              </a:rPr>
              <a:t>।</a:t>
            </a:r>
          </a:p>
        </p:txBody>
      </p:sp>
    </p:spTree>
    <p:extLst>
      <p:ext uri="{BB962C8B-B14F-4D97-AF65-F5344CB8AC3E}">
        <p14:creationId xmlns:p14="http://schemas.microsoft.com/office/powerpoint/2010/main" val="1507374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492192" cy="879013"/>
          </a:xfrm>
        </p:spPr>
        <p:txBody>
          <a:bodyPr>
            <a:noAutofit/>
          </a:bodyPr>
          <a:lstStyle/>
          <a:p>
            <a:pPr marL="0" marR="0">
              <a:lnSpc>
                <a:spcPct val="115000"/>
              </a:lnSpc>
              <a:spcBef>
                <a:spcPts val="0"/>
              </a:spcBef>
              <a:spcAft>
                <a:spcPts val="0"/>
              </a:spcAft>
            </a:pPr>
            <a:r>
              <a:rPr lang="hi-IN" sz="4800" b="1" dirty="0">
                <a:effectLst/>
                <a:latin typeface="Palanquin Dark"/>
                <a:ea typeface="Palanquin Dark"/>
                <a:cs typeface="Palanquin Dark"/>
              </a:rPr>
              <a:t>सार्वजनिक-निजी साझेदारी के लाभ:</a:t>
            </a:r>
            <a:endParaRPr lang="en-US" sz="4800" dirty="0">
              <a:effectLst/>
              <a:latin typeface="Arial" panose="020B0604020202020204" pitchFamily="34" charset="0"/>
              <a:ea typeface="Arial" panose="020B0604020202020204" pitchFamily="34" charset="0"/>
            </a:endParaRPr>
          </a:p>
        </p:txBody>
      </p:sp>
      <p:sp>
        <p:nvSpPr>
          <p:cNvPr id="3" name="Content Placeholder 2"/>
          <p:cNvSpPr>
            <a:spLocks noGrp="1"/>
          </p:cNvSpPr>
          <p:nvPr>
            <p:ph idx="1"/>
          </p:nvPr>
        </p:nvSpPr>
        <p:spPr>
          <a:xfrm>
            <a:off x="677334" y="1488613"/>
            <a:ext cx="8360788" cy="1572221"/>
          </a:xfrm>
        </p:spPr>
        <p:txBody>
          <a:bodyPr>
            <a:noAutofit/>
          </a:bodyPr>
          <a:lstStyle/>
          <a:p>
            <a:pPr marL="0" marR="0">
              <a:lnSpc>
                <a:spcPct val="150000"/>
              </a:lnSpc>
              <a:spcBef>
                <a:spcPts val="0"/>
              </a:spcBef>
              <a:spcAft>
                <a:spcPts val="0"/>
              </a:spcAft>
            </a:pPr>
            <a:r>
              <a:rPr lang="hi-IN" sz="1900" dirty="0">
                <a:effectLst/>
                <a:latin typeface="Mangal" panose="02040503050203030202" pitchFamily="18" charset="0"/>
                <a:ea typeface="Palanquin Dark"/>
                <a:cs typeface="Mangal" panose="02040503050203030202" pitchFamily="18" charset="0"/>
              </a:rPr>
              <a:t>अधिक निजी निवेशों को प्रोत्साहन देने के माध्यम से आर्थिक विकास में मदद करना।</a:t>
            </a:r>
          </a:p>
          <a:p>
            <a:pPr marL="0" marR="0">
              <a:lnSpc>
                <a:spcPct val="150000"/>
              </a:lnSpc>
              <a:spcBef>
                <a:spcPts val="0"/>
              </a:spcBef>
              <a:spcAft>
                <a:spcPts val="0"/>
              </a:spcAft>
            </a:pPr>
            <a:r>
              <a:rPr lang="hi-IN" sz="1900" dirty="0">
                <a:effectLst/>
                <a:latin typeface="Mangal" panose="02040503050203030202" pitchFamily="18" charset="0"/>
                <a:ea typeface="Palanquin Dark"/>
                <a:cs typeface="Mangal" panose="02040503050203030202" pitchFamily="18" charset="0"/>
              </a:rPr>
              <a:t>अधिक संवेदनशीलता, गुणवत्ता और अधिकतम सेवा प्रदान करने के लिए सार्वजनिक सेवाओं को प्रोत्साहित करना।</a:t>
            </a:r>
            <a:endParaRPr lang="en-US" sz="1800" b="1" dirty="0">
              <a:effectLst/>
              <a:latin typeface="Arial" panose="020B0604020202020204" pitchFamily="34" charset="0"/>
              <a:ea typeface="Arial" panose="020B0604020202020204" pitchFamily="34" charset="0"/>
            </a:endParaRPr>
          </a:p>
        </p:txBody>
      </p:sp>
      <p:sp>
        <p:nvSpPr>
          <p:cNvPr id="4" name="Title 1">
            <a:extLst>
              <a:ext uri="{FF2B5EF4-FFF2-40B4-BE49-F238E27FC236}">
                <a16:creationId xmlns:a16="http://schemas.microsoft.com/office/drawing/2014/main" id="{3925B9B6-57BF-509E-64DF-C646D37F4274}"/>
              </a:ext>
            </a:extLst>
          </p:cNvPr>
          <p:cNvSpPr txBox="1">
            <a:spLocks/>
          </p:cNvSpPr>
          <p:nvPr/>
        </p:nvSpPr>
        <p:spPr>
          <a:xfrm>
            <a:off x="658284" y="3377364"/>
            <a:ext cx="8596668" cy="847725"/>
          </a:xfrm>
          <a:prstGeom prst="rect">
            <a:avLst/>
          </a:prstGeom>
        </p:spPr>
        <p:txBody>
          <a:bodyPr vert="horz" lIns="91440" tIns="45720" rIns="91440" bIns="45720" rtlCol="0" anchor="t">
            <a:normAutofit lnSpcReduction="1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15000"/>
              </a:lnSpc>
              <a:spcBef>
                <a:spcPts val="0"/>
              </a:spcBef>
            </a:pPr>
            <a:r>
              <a:rPr lang="hi-IN" sz="4800" b="1" dirty="0">
                <a:latin typeface="Palanquin Dark"/>
                <a:ea typeface="Palanquin Dark"/>
                <a:cs typeface="Palanquin Dark"/>
              </a:rPr>
              <a:t>सार्वजनिक-निजी साझेदारी के उपाय:</a:t>
            </a:r>
            <a:endParaRPr lang="en-US" sz="4800" dirty="0">
              <a:latin typeface="Arial" panose="020B0604020202020204" pitchFamily="34" charset="0"/>
              <a:ea typeface="Arial" panose="020B0604020202020204" pitchFamily="34" charset="0"/>
            </a:endParaRPr>
          </a:p>
        </p:txBody>
      </p:sp>
      <p:sp>
        <p:nvSpPr>
          <p:cNvPr id="5" name="Content Placeholder 2">
            <a:extLst>
              <a:ext uri="{FF2B5EF4-FFF2-40B4-BE49-F238E27FC236}">
                <a16:creationId xmlns:a16="http://schemas.microsoft.com/office/drawing/2014/main" id="{A409DDB3-E754-D235-CB95-E7E32CD87C07}"/>
              </a:ext>
            </a:extLst>
          </p:cNvPr>
          <p:cNvSpPr txBox="1">
            <a:spLocks/>
          </p:cNvSpPr>
          <p:nvPr/>
        </p:nvSpPr>
        <p:spPr>
          <a:xfrm>
            <a:off x="667809" y="4239934"/>
            <a:ext cx="8274060" cy="185516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marR="0">
              <a:lnSpc>
                <a:spcPct val="150000"/>
              </a:lnSpc>
              <a:spcBef>
                <a:spcPts val="0"/>
              </a:spcBef>
              <a:spcAft>
                <a:spcPts val="800"/>
              </a:spcAft>
            </a:pPr>
            <a:r>
              <a:rPr lang="en-US" sz="1900" dirty="0" err="1">
                <a:effectLst/>
                <a:latin typeface="Mangal" panose="02040503050203030202" pitchFamily="18" charset="0"/>
                <a:ea typeface="Calibri" panose="020F0502020204030204" pitchFamily="34" charset="0"/>
                <a:cs typeface="Mangal" panose="02040503050203030202" pitchFamily="18" charset="0"/>
              </a:rPr>
              <a:t>सरकारी</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नीतियों</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और</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नियमों</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के</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संदर्भ</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में</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समाधानात्मक</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विचार</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करना</a:t>
            </a:r>
            <a:r>
              <a:rPr lang="en-US" sz="1900" dirty="0">
                <a:effectLst/>
                <a:latin typeface="Mangal" panose="02040503050203030202" pitchFamily="18" charset="0"/>
                <a:ea typeface="Calibri" panose="020F0502020204030204" pitchFamily="34" charset="0"/>
                <a:cs typeface="Mangal" panose="02040503050203030202" pitchFamily="18" charset="0"/>
              </a:rPr>
              <a:t>।</a:t>
            </a:r>
          </a:p>
          <a:p>
            <a:pPr marL="0" marR="0">
              <a:lnSpc>
                <a:spcPct val="150000"/>
              </a:lnSpc>
              <a:spcBef>
                <a:spcPts val="0"/>
              </a:spcBef>
              <a:spcAft>
                <a:spcPts val="800"/>
              </a:spcAft>
            </a:pPr>
            <a:r>
              <a:rPr lang="en-US" sz="1900" dirty="0" err="1">
                <a:effectLst/>
                <a:latin typeface="Mangal" panose="02040503050203030202" pitchFamily="18" charset="0"/>
                <a:ea typeface="Calibri" panose="020F0502020204030204" pitchFamily="34" charset="0"/>
                <a:cs typeface="Mangal" panose="02040503050203030202" pitchFamily="18" charset="0"/>
              </a:rPr>
              <a:t>सहयोगी</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संस्थाओं</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के</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बीच</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एक</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साथ</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काम</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करने</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के</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लिए</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सहयोग</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और</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समझौते</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का</a:t>
            </a:r>
            <a:r>
              <a:rPr lang="en-US" sz="1900" dirty="0">
                <a:effectLst/>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निर्माण</a:t>
            </a:r>
            <a:r>
              <a:rPr lang="en-US" sz="1900" dirty="0">
                <a:latin typeface="Mangal" panose="02040503050203030202" pitchFamily="18" charset="0"/>
                <a:ea typeface="Calibri" panose="020F0502020204030204" pitchFamily="34" charset="0"/>
                <a:cs typeface="Mangal" panose="02040503050203030202" pitchFamily="18" charset="0"/>
              </a:rPr>
              <a:t> </a:t>
            </a:r>
            <a:r>
              <a:rPr lang="en-US" sz="1900" dirty="0" err="1">
                <a:effectLst/>
                <a:latin typeface="Mangal" panose="02040503050203030202" pitchFamily="18" charset="0"/>
                <a:ea typeface="Calibri" panose="020F0502020204030204" pitchFamily="34" charset="0"/>
                <a:cs typeface="Mangal" panose="02040503050203030202" pitchFamily="18" charset="0"/>
              </a:rPr>
              <a:t>करना</a:t>
            </a:r>
            <a:r>
              <a:rPr lang="en-US" sz="1900" dirty="0">
                <a:effectLst/>
                <a:latin typeface="Mangal" panose="02040503050203030202" pitchFamily="18" charset="0"/>
                <a:ea typeface="Calibri" panose="020F0502020204030204" pitchFamily="34" charset="0"/>
                <a:cs typeface="Mangal" panose="02040503050203030202" pitchFamily="18" charset="0"/>
              </a:rPr>
              <a:t>।</a:t>
            </a:r>
          </a:p>
        </p:txBody>
      </p:sp>
    </p:spTree>
    <p:extLst>
      <p:ext uri="{BB962C8B-B14F-4D97-AF65-F5344CB8AC3E}">
        <p14:creationId xmlns:p14="http://schemas.microsoft.com/office/powerpoint/2010/main" val="4262208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492192" cy="879013"/>
          </a:xfrm>
        </p:spPr>
        <p:txBody>
          <a:bodyPr>
            <a:noAutofit/>
          </a:bodyPr>
          <a:lstStyle/>
          <a:p>
            <a:pPr marL="0" marR="0">
              <a:lnSpc>
                <a:spcPct val="115000"/>
              </a:lnSpc>
              <a:spcBef>
                <a:spcPts val="0"/>
              </a:spcBef>
              <a:spcAft>
                <a:spcPts val="0"/>
              </a:spcAft>
            </a:pPr>
            <a:r>
              <a:rPr lang="hi-IN" sz="4800" b="1" dirty="0">
                <a:effectLst/>
                <a:latin typeface="Palanquin Dark"/>
                <a:ea typeface="Palanquin Dark"/>
                <a:cs typeface="Palanquin Dark"/>
              </a:rPr>
              <a:t>शिक्षा में पीपीपी के प्रति दृष्टिकोण</a:t>
            </a:r>
            <a:endParaRPr lang="en-US" sz="4800" dirty="0">
              <a:effectLst/>
              <a:latin typeface="Arial" panose="020B0604020202020204" pitchFamily="34" charset="0"/>
              <a:ea typeface="Arial" panose="020B0604020202020204" pitchFamily="34" charset="0"/>
            </a:endParaRPr>
          </a:p>
        </p:txBody>
      </p:sp>
      <p:sp>
        <p:nvSpPr>
          <p:cNvPr id="3" name="Content Placeholder 2"/>
          <p:cNvSpPr>
            <a:spLocks noGrp="1"/>
          </p:cNvSpPr>
          <p:nvPr>
            <p:ph idx="1"/>
          </p:nvPr>
        </p:nvSpPr>
        <p:spPr>
          <a:xfrm>
            <a:off x="677334" y="1488613"/>
            <a:ext cx="8360788" cy="5083637"/>
          </a:xfrm>
        </p:spPr>
        <p:txBody>
          <a:bodyPr>
            <a:noAutofit/>
          </a:bodyPr>
          <a:lstStyle/>
          <a:p>
            <a:pPr marL="0" marR="0">
              <a:lnSpc>
                <a:spcPct val="150000"/>
              </a:lnSpc>
              <a:spcBef>
                <a:spcPts val="0"/>
              </a:spcBef>
              <a:spcAft>
                <a:spcPts val="0"/>
              </a:spcAft>
            </a:pPr>
            <a:r>
              <a:rPr lang="hi-IN" sz="1900" b="0" i="0" dirty="0">
                <a:effectLst/>
                <a:latin typeface="Mangal" panose="02040503050203030202" pitchFamily="18" charset="0"/>
                <a:cs typeface="Mangal" panose="02040503050203030202" pitchFamily="18" charset="0"/>
              </a:rPr>
              <a:t>आशीष धवन 2009 के अनुसार - "सरकारी विद्यालयों की गुणवत्ता में होती कमी को देखते हुए अब सरकारी विद्यालयों में निजी निवेश की आवश्यकता महसूस होने लगी है। पूर्णत: निजी निवेश के स्थान पर सार्वजनिक निजी भागीदारी के माध्यम से शिक्षा के स्तर में सुधार किया जा सकता है।" </a:t>
            </a:r>
            <a:endParaRPr lang="en-US" sz="1900" b="0" i="0" dirty="0">
              <a:effectLst/>
              <a:latin typeface="Mangal" panose="02040503050203030202" pitchFamily="18" charset="0"/>
              <a:cs typeface="Mangal" panose="02040503050203030202" pitchFamily="18" charset="0"/>
            </a:endParaRPr>
          </a:p>
          <a:p>
            <a:pPr marL="0" marR="0">
              <a:lnSpc>
                <a:spcPct val="150000"/>
              </a:lnSpc>
              <a:spcBef>
                <a:spcPts val="0"/>
              </a:spcBef>
              <a:spcAft>
                <a:spcPts val="0"/>
              </a:spcAft>
            </a:pPr>
            <a:r>
              <a:rPr lang="hi-IN" sz="1900" b="0" i="0" dirty="0">
                <a:effectLst/>
                <a:latin typeface="Mangal" panose="02040503050203030202" pitchFamily="18" charset="0"/>
                <a:cs typeface="Mangal" panose="02040503050203030202" pitchFamily="18" charset="0"/>
              </a:rPr>
              <a:t>पंकज एस जैन एवं रविंद्र एच ढोलकिया 2009 के अनुसार- "शिक्षा के अधिकार कोई भी प्राप्त करना हो तो देश में निम्न लागत निजी विद्यालयों की स्थापना को प्रोत्साहित किया जाना चाहिए। इसलिए शिक्षा के अधिकार के विधेयक में निजी एवं सार्वजनिक भागीदारी हेतु विशिष्ट प्रावधान किए जाने चाहिए।"</a:t>
            </a:r>
            <a:endParaRPr lang="en-US" sz="1900" b="1" dirty="0">
              <a:effectLst/>
              <a:latin typeface="Mangal" panose="02040503050203030202" pitchFamily="18" charset="0"/>
              <a:ea typeface="Arial" panose="020B0604020202020204" pitchFamily="34" charset="0"/>
              <a:cs typeface="Mangal" panose="02040503050203030202" pitchFamily="18" charset="0"/>
            </a:endParaRPr>
          </a:p>
        </p:txBody>
      </p:sp>
    </p:spTree>
    <p:extLst>
      <p:ext uri="{BB962C8B-B14F-4D97-AF65-F5344CB8AC3E}">
        <p14:creationId xmlns:p14="http://schemas.microsoft.com/office/powerpoint/2010/main" val="3803194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492192" cy="879013"/>
          </a:xfrm>
        </p:spPr>
        <p:txBody>
          <a:bodyPr>
            <a:noAutofit/>
          </a:bodyPr>
          <a:lstStyle/>
          <a:p>
            <a:pPr marL="0" marR="0">
              <a:lnSpc>
                <a:spcPct val="115000"/>
              </a:lnSpc>
              <a:spcBef>
                <a:spcPts val="0"/>
              </a:spcBef>
              <a:spcAft>
                <a:spcPts val="0"/>
              </a:spcAft>
            </a:pPr>
            <a:r>
              <a:rPr lang="hi-IN" sz="4800" b="1" dirty="0">
                <a:effectLst/>
                <a:latin typeface="Palanquin Dark"/>
                <a:ea typeface="Palanquin Dark"/>
                <a:cs typeface="Palanquin Dark"/>
              </a:rPr>
              <a:t>सार्वजनिक </a:t>
            </a:r>
            <a:r>
              <a:rPr lang="hi-IN" sz="4800" dirty="0">
                <a:effectLst/>
                <a:latin typeface="Mangal" panose="02040503050203030202" pitchFamily="18" charset="0"/>
                <a:ea typeface="Arial" panose="020B0604020202020204" pitchFamily="34" charset="0"/>
                <a:cs typeface="Mangal" panose="02040503050203030202" pitchFamily="18" charset="0"/>
              </a:rPr>
              <a:t>निजी</a:t>
            </a:r>
            <a:r>
              <a:rPr lang="hi-IN" sz="4800" b="1" dirty="0">
                <a:effectLst/>
                <a:latin typeface="Palanquin Dark"/>
                <a:ea typeface="Palanquin Dark"/>
                <a:cs typeface="Palanquin Dark"/>
              </a:rPr>
              <a:t> साझेदारी के मॉडल</a:t>
            </a:r>
            <a:endParaRPr lang="en-US" sz="4800" dirty="0">
              <a:effectLst/>
              <a:latin typeface="Arial" panose="020B0604020202020204" pitchFamily="34" charset="0"/>
              <a:ea typeface="Arial" panose="020B0604020202020204" pitchFamily="34" charset="0"/>
            </a:endParaRPr>
          </a:p>
        </p:txBody>
      </p:sp>
      <p:sp>
        <p:nvSpPr>
          <p:cNvPr id="3" name="Content Placeholder 2"/>
          <p:cNvSpPr>
            <a:spLocks noGrp="1"/>
          </p:cNvSpPr>
          <p:nvPr>
            <p:ph idx="1"/>
          </p:nvPr>
        </p:nvSpPr>
        <p:spPr>
          <a:xfrm>
            <a:off x="677334" y="1488613"/>
            <a:ext cx="8360788" cy="5083637"/>
          </a:xfrm>
        </p:spPr>
        <p:txBody>
          <a:bodyPr>
            <a:noAutofit/>
          </a:bodyPr>
          <a:lstStyle/>
          <a:p>
            <a:pPr marL="0" marR="0">
              <a:lnSpc>
                <a:spcPct val="150000"/>
              </a:lnSpc>
              <a:spcBef>
                <a:spcPts val="0"/>
              </a:spcBef>
              <a:spcAft>
                <a:spcPts val="0"/>
              </a:spcAft>
            </a:pPr>
            <a:r>
              <a:rPr lang="hi-IN" sz="1900" b="0" i="0" dirty="0">
                <a:effectLst/>
                <a:latin typeface="Mangal" panose="02040503050203030202" pitchFamily="18" charset="0"/>
                <a:cs typeface="Mangal" panose="02040503050203030202" pitchFamily="18" charset="0"/>
              </a:rPr>
              <a:t>योजना आयोग का दस्तावेज सार्वजनिक निजी साझेदारी के चार संभव मॉडल प्रस्तुत करता है</a:t>
            </a:r>
            <a:r>
              <a:rPr lang="en-US" sz="1900" b="0" i="0" dirty="0">
                <a:effectLst/>
                <a:latin typeface="Mangal" panose="02040503050203030202" pitchFamily="18" charset="0"/>
                <a:cs typeface="Mangal" panose="02040503050203030202" pitchFamily="18" charset="0"/>
              </a:rPr>
              <a:t> </a:t>
            </a:r>
            <a:r>
              <a:rPr lang="hi-IN" sz="1900" b="0" i="0" dirty="0">
                <a:effectLst/>
                <a:latin typeface="Mangal" panose="02040503050203030202" pitchFamily="18" charset="0"/>
                <a:cs typeface="Mangal" panose="02040503050203030202" pitchFamily="18" charset="0"/>
              </a:rPr>
              <a:t>–</a:t>
            </a:r>
            <a:endParaRPr lang="en-US" sz="1900" b="0" i="0" dirty="0">
              <a:effectLst/>
              <a:latin typeface="Mangal" panose="02040503050203030202" pitchFamily="18" charset="0"/>
              <a:cs typeface="Mangal" panose="02040503050203030202" pitchFamily="18" charset="0"/>
            </a:endParaRPr>
          </a:p>
          <a:p>
            <a:pPr marL="171450" marR="0" indent="-514350">
              <a:lnSpc>
                <a:spcPct val="150000"/>
              </a:lnSpc>
              <a:spcBef>
                <a:spcPts val="0"/>
              </a:spcBef>
              <a:spcAft>
                <a:spcPts val="0"/>
              </a:spcAft>
              <a:buFont typeface="+mj-lt"/>
              <a:buAutoNum type="romanUcPeriod"/>
            </a:pPr>
            <a:r>
              <a:rPr lang="hi-IN" sz="1900" dirty="0">
                <a:effectLst/>
                <a:latin typeface="Mangal" panose="02040503050203030202" pitchFamily="18" charset="0"/>
                <a:ea typeface="Arial" panose="020B0604020202020204" pitchFamily="34" charset="0"/>
                <a:cs typeface="Mangal" panose="02040503050203030202" pitchFamily="18" charset="0"/>
              </a:rPr>
              <a:t>सरकारी मदद एवं निजी क्षेत्र द्वारा प्रबंधन</a:t>
            </a:r>
          </a:p>
          <a:p>
            <a:pPr marL="171450" marR="0" indent="-514350">
              <a:lnSpc>
                <a:spcPct val="150000"/>
              </a:lnSpc>
              <a:spcBef>
                <a:spcPts val="0"/>
              </a:spcBef>
              <a:spcAft>
                <a:spcPts val="0"/>
              </a:spcAft>
              <a:buFont typeface="+mj-lt"/>
              <a:buAutoNum type="romanUcPeriod"/>
            </a:pPr>
            <a:r>
              <a:rPr lang="hi-IN" sz="1900" dirty="0">
                <a:effectLst/>
                <a:latin typeface="Mangal" panose="02040503050203030202" pitchFamily="18" charset="0"/>
                <a:ea typeface="Arial" panose="020B0604020202020204" pitchFamily="34" charset="0"/>
                <a:cs typeface="Mangal" panose="02040503050203030202" pitchFamily="18" charset="0"/>
              </a:rPr>
              <a:t>सरकारी निजी मदद एवं निजी क्षेत्र द्वारा प्रबंधन</a:t>
            </a:r>
          </a:p>
          <a:p>
            <a:pPr marL="171450" marR="0" indent="-514350">
              <a:lnSpc>
                <a:spcPct val="150000"/>
              </a:lnSpc>
              <a:spcBef>
                <a:spcPts val="0"/>
              </a:spcBef>
              <a:spcAft>
                <a:spcPts val="0"/>
              </a:spcAft>
              <a:buFont typeface="+mj-lt"/>
              <a:buAutoNum type="romanUcPeriod"/>
            </a:pPr>
            <a:r>
              <a:rPr lang="hi-IN" sz="1900" dirty="0">
                <a:effectLst/>
                <a:latin typeface="Mangal" panose="02040503050203030202" pitchFamily="18" charset="0"/>
                <a:ea typeface="Arial" panose="020B0604020202020204" pitchFamily="34" charset="0"/>
                <a:cs typeface="Mangal" panose="02040503050203030202" pitchFamily="18" charset="0"/>
              </a:rPr>
              <a:t>सरकारी निधि मदद एवं संयुक्त प्रबंध</a:t>
            </a:r>
          </a:p>
          <a:p>
            <a:pPr marL="171450" marR="0" indent="-514350">
              <a:lnSpc>
                <a:spcPct val="150000"/>
              </a:lnSpc>
              <a:spcBef>
                <a:spcPts val="0"/>
              </a:spcBef>
              <a:spcAft>
                <a:spcPts val="0"/>
              </a:spcAft>
              <a:buFont typeface="+mj-lt"/>
              <a:buAutoNum type="romanUcPeriod"/>
            </a:pPr>
            <a:r>
              <a:rPr lang="hi-IN" sz="1900" dirty="0">
                <a:effectLst/>
                <a:latin typeface="Mangal" panose="02040503050203030202" pitchFamily="18" charset="0"/>
                <a:ea typeface="Arial" panose="020B0604020202020204" pitchFamily="34" charset="0"/>
                <a:cs typeface="Mangal" panose="02040503050203030202" pitchFamily="18" charset="0"/>
              </a:rPr>
              <a:t>निजी मदद एवं प्रबंधन</a:t>
            </a:r>
            <a:endParaRPr lang="en-US" sz="1900" dirty="0">
              <a:effectLst/>
              <a:latin typeface="Mangal" panose="02040503050203030202" pitchFamily="18" charset="0"/>
              <a:ea typeface="Arial" panose="020B0604020202020204" pitchFamily="34" charset="0"/>
              <a:cs typeface="Mangal" panose="02040503050203030202" pitchFamily="18" charset="0"/>
            </a:endParaRPr>
          </a:p>
        </p:txBody>
      </p:sp>
    </p:spTree>
    <p:extLst>
      <p:ext uri="{BB962C8B-B14F-4D97-AF65-F5344CB8AC3E}">
        <p14:creationId xmlns:p14="http://schemas.microsoft.com/office/powerpoint/2010/main" val="2916158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FA911-7B2D-7CFC-A2B2-D877189D5365}"/>
              </a:ext>
            </a:extLst>
          </p:cNvPr>
          <p:cNvSpPr>
            <a:spLocks noGrp="1"/>
          </p:cNvSpPr>
          <p:nvPr>
            <p:ph type="title"/>
          </p:nvPr>
        </p:nvSpPr>
        <p:spPr/>
        <p:txBody>
          <a:bodyPr>
            <a:normAutofit/>
          </a:bodyPr>
          <a:lstStyle/>
          <a:p>
            <a:r>
              <a:rPr lang="hi-IN" sz="4800" b="1" dirty="0"/>
              <a:t>शिक्षा में पीपीपी की आवश्यकता</a:t>
            </a:r>
            <a:endParaRPr lang="en-US" sz="4800" b="1" dirty="0"/>
          </a:p>
        </p:txBody>
      </p:sp>
      <p:sp>
        <p:nvSpPr>
          <p:cNvPr id="3" name="Content Placeholder 2">
            <a:extLst>
              <a:ext uri="{FF2B5EF4-FFF2-40B4-BE49-F238E27FC236}">
                <a16:creationId xmlns:a16="http://schemas.microsoft.com/office/drawing/2014/main" id="{897929FA-4130-2290-C183-B6079CD28995}"/>
              </a:ext>
            </a:extLst>
          </p:cNvPr>
          <p:cNvSpPr>
            <a:spLocks noGrp="1"/>
          </p:cNvSpPr>
          <p:nvPr>
            <p:ph idx="1"/>
          </p:nvPr>
        </p:nvSpPr>
        <p:spPr>
          <a:xfrm>
            <a:off x="677334" y="1436689"/>
            <a:ext cx="8596668" cy="4611686"/>
          </a:xfrm>
        </p:spPr>
        <p:txBody>
          <a:bodyPr>
            <a:normAutofit/>
          </a:bodyPr>
          <a:lstStyle/>
          <a:p>
            <a:pPr>
              <a:lnSpc>
                <a:spcPct val="150000"/>
              </a:lnSpc>
            </a:pPr>
            <a:r>
              <a:rPr lang="hi-IN" b="0" i="0" dirty="0">
                <a:effectLst/>
                <a:latin typeface="-apple-system"/>
              </a:rPr>
              <a:t>सरकारी विद्यालयों की खस्ता हालत का होना।</a:t>
            </a:r>
          </a:p>
          <a:p>
            <a:pPr>
              <a:lnSpc>
                <a:spcPct val="150000"/>
              </a:lnSpc>
            </a:pPr>
            <a:r>
              <a:rPr lang="hi-IN" b="0" i="0" dirty="0">
                <a:effectLst/>
                <a:latin typeface="-apple-system"/>
              </a:rPr>
              <a:t>सरकारी विद्यालय में विद्यार्थियों की घटती नामांकन दर का होना।</a:t>
            </a:r>
          </a:p>
          <a:p>
            <a:pPr>
              <a:lnSpc>
                <a:spcPct val="150000"/>
              </a:lnSpc>
            </a:pPr>
            <a:r>
              <a:rPr lang="hi-IN" b="0" i="0" dirty="0">
                <a:effectLst/>
                <a:latin typeface="-apple-system"/>
              </a:rPr>
              <a:t>विद्यालय में शिक्षकों की अनुपस्थिति का होना।</a:t>
            </a:r>
          </a:p>
          <a:p>
            <a:pPr>
              <a:lnSpc>
                <a:spcPct val="150000"/>
              </a:lnSpc>
            </a:pPr>
            <a:r>
              <a:rPr lang="hi-IN" b="0" i="0" dirty="0">
                <a:effectLst/>
                <a:latin typeface="-apple-system"/>
              </a:rPr>
              <a:t>शिक्षा की गुणवत्ता में गिरावट उत्पन्न होना।</a:t>
            </a:r>
          </a:p>
          <a:p>
            <a:pPr>
              <a:lnSpc>
                <a:spcPct val="150000"/>
              </a:lnSpc>
            </a:pPr>
            <a:r>
              <a:rPr lang="hi-IN" b="0" i="0" dirty="0">
                <a:effectLst/>
                <a:latin typeface="-apple-system"/>
              </a:rPr>
              <a:t>बच्चों की उपलब्धि स्तर में गिरावट आना।</a:t>
            </a:r>
          </a:p>
          <a:p>
            <a:pPr>
              <a:lnSpc>
                <a:spcPct val="150000"/>
              </a:lnSpc>
            </a:pPr>
            <a:r>
              <a:rPr lang="hi-IN" b="0" i="0" dirty="0">
                <a:effectLst/>
                <a:latin typeface="-apple-system"/>
              </a:rPr>
              <a:t>समुचित तंत्र में जवाब देयता का अभाव होना।</a:t>
            </a:r>
          </a:p>
          <a:p>
            <a:pPr>
              <a:lnSpc>
                <a:spcPct val="150000"/>
              </a:lnSpc>
            </a:pPr>
            <a:r>
              <a:rPr lang="hi-IN" b="0" i="0" dirty="0">
                <a:effectLst/>
                <a:latin typeface="-apple-system"/>
              </a:rPr>
              <a:t>पालकों में सरकारी तंत्र के प्रति अविश्वास की भावना का उत्पन्न होना।</a:t>
            </a:r>
          </a:p>
          <a:p>
            <a:pPr>
              <a:lnSpc>
                <a:spcPct val="150000"/>
              </a:lnSpc>
            </a:pPr>
            <a:r>
              <a:rPr lang="hi-IN" b="0" i="0" dirty="0">
                <a:effectLst/>
                <a:latin typeface="-apple-system"/>
              </a:rPr>
              <a:t>शिक्षकों द्वारा कक्षाएं न लिया</a:t>
            </a:r>
            <a:r>
              <a:rPr lang="en-US" b="0" i="0" dirty="0">
                <a:effectLst/>
                <a:latin typeface="-apple-system"/>
              </a:rPr>
              <a:t> </a:t>
            </a:r>
            <a:r>
              <a:rPr lang="hi-IN" b="0" i="0" dirty="0">
                <a:effectLst/>
                <a:latin typeface="-apple-system"/>
              </a:rPr>
              <a:t>जाना, इत्यादि।</a:t>
            </a:r>
            <a:endParaRPr lang="en-US" dirty="0"/>
          </a:p>
        </p:txBody>
      </p:sp>
    </p:spTree>
    <p:extLst>
      <p:ext uri="{BB962C8B-B14F-4D97-AF65-F5344CB8AC3E}">
        <p14:creationId xmlns:p14="http://schemas.microsoft.com/office/powerpoint/2010/main" val="203531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FA911-7B2D-7CFC-A2B2-D877189D5365}"/>
              </a:ext>
            </a:extLst>
          </p:cNvPr>
          <p:cNvSpPr>
            <a:spLocks noGrp="1"/>
          </p:cNvSpPr>
          <p:nvPr>
            <p:ph type="title"/>
          </p:nvPr>
        </p:nvSpPr>
        <p:spPr>
          <a:xfrm>
            <a:off x="676745" y="528320"/>
            <a:ext cx="7771930" cy="824195"/>
          </a:xfrm>
        </p:spPr>
        <p:txBody>
          <a:bodyPr anchor="ctr">
            <a:normAutofit/>
          </a:bodyPr>
          <a:lstStyle/>
          <a:p>
            <a:r>
              <a:rPr lang="hi-IN" sz="4400" b="1" dirty="0"/>
              <a:t>शिक्षा में पीपीपी के लाभ</a:t>
            </a:r>
            <a:endParaRPr lang="en-US" sz="4400" b="1" dirty="0"/>
          </a:p>
        </p:txBody>
      </p:sp>
      <p:sp>
        <p:nvSpPr>
          <p:cNvPr id="3" name="Content Placeholder 2">
            <a:extLst>
              <a:ext uri="{FF2B5EF4-FFF2-40B4-BE49-F238E27FC236}">
                <a16:creationId xmlns:a16="http://schemas.microsoft.com/office/drawing/2014/main" id="{897929FA-4130-2290-C183-B6079CD28995}"/>
              </a:ext>
            </a:extLst>
          </p:cNvPr>
          <p:cNvSpPr>
            <a:spLocks noGrp="1"/>
          </p:cNvSpPr>
          <p:nvPr>
            <p:ph idx="1"/>
          </p:nvPr>
        </p:nvSpPr>
        <p:spPr>
          <a:xfrm>
            <a:off x="685166" y="1349694"/>
            <a:ext cx="4365109" cy="5042851"/>
          </a:xfrm>
        </p:spPr>
        <p:txBody>
          <a:bodyPr>
            <a:noAutofit/>
          </a:bodyPr>
          <a:lstStyle/>
          <a:p>
            <a:pPr>
              <a:lnSpc>
                <a:spcPct val="90000"/>
              </a:lnSpc>
            </a:pPr>
            <a:r>
              <a:rPr lang="hi-IN" dirty="0">
                <a:latin typeface="Mangal" panose="02040503050203030202" pitchFamily="18" charset="0"/>
                <a:cs typeface="Mangal" panose="02040503050203030202" pitchFamily="18" charset="0"/>
              </a:rPr>
              <a:t>जवाब देयता की सुनिश्चितता </a:t>
            </a:r>
            <a:endParaRPr lang="en-US" dirty="0">
              <a:latin typeface="Mangal" panose="02040503050203030202" pitchFamily="18" charset="0"/>
              <a:cs typeface="Mangal" panose="02040503050203030202" pitchFamily="18" charset="0"/>
            </a:endParaRPr>
          </a:p>
          <a:p>
            <a:pPr>
              <a:lnSpc>
                <a:spcPct val="90000"/>
              </a:lnSpc>
            </a:pPr>
            <a:r>
              <a:rPr lang="hi-IN" dirty="0">
                <a:latin typeface="Mangal" panose="02040503050203030202" pitchFamily="18" charset="0"/>
                <a:cs typeface="Mangal" panose="02040503050203030202" pitchFamily="18" charset="0"/>
              </a:rPr>
              <a:t>नामांकन दर में वृद्धि</a:t>
            </a:r>
          </a:p>
          <a:p>
            <a:pPr>
              <a:lnSpc>
                <a:spcPct val="90000"/>
              </a:lnSpc>
            </a:pPr>
            <a:r>
              <a:rPr lang="hi-IN" dirty="0">
                <a:latin typeface="Mangal" panose="02040503050203030202" pitchFamily="18" charset="0"/>
                <a:cs typeface="Mangal" panose="02040503050203030202" pitchFamily="18" charset="0"/>
              </a:rPr>
              <a:t>राजनैतिक हस्तक्षेप में कमी</a:t>
            </a:r>
          </a:p>
          <a:p>
            <a:pPr>
              <a:lnSpc>
                <a:spcPct val="90000"/>
              </a:lnSpc>
            </a:pPr>
            <a:r>
              <a:rPr lang="hi-IN" dirty="0">
                <a:latin typeface="Mangal" panose="02040503050203030202" pitchFamily="18" charset="0"/>
                <a:cs typeface="Mangal" panose="02040503050203030202" pitchFamily="18" charset="0"/>
              </a:rPr>
              <a:t>संचालन हेतु स्वतंत्रता</a:t>
            </a:r>
          </a:p>
          <a:p>
            <a:pPr>
              <a:lnSpc>
                <a:spcPct val="90000"/>
              </a:lnSpc>
            </a:pPr>
            <a:r>
              <a:rPr lang="hi-IN" dirty="0">
                <a:latin typeface="Mangal" panose="02040503050203030202" pitchFamily="18" charset="0"/>
                <a:cs typeface="Mangal" panose="02040503050203030202" pitchFamily="18" charset="0"/>
              </a:rPr>
              <a:t>लालफीताशाही का अंत</a:t>
            </a:r>
          </a:p>
          <a:p>
            <a:pPr>
              <a:lnSpc>
                <a:spcPct val="90000"/>
              </a:lnSpc>
            </a:pPr>
            <a:r>
              <a:rPr lang="hi-IN" dirty="0">
                <a:latin typeface="Mangal" panose="02040503050203030202" pitchFamily="18" charset="0"/>
                <a:cs typeface="Mangal" panose="02040503050203030202" pitchFamily="18" charset="0"/>
              </a:rPr>
              <a:t>विद्यालय भवनों का पूर्ण उपयोग</a:t>
            </a:r>
          </a:p>
          <a:p>
            <a:pPr>
              <a:lnSpc>
                <a:spcPct val="90000"/>
              </a:lnSpc>
            </a:pPr>
            <a:r>
              <a:rPr lang="hi-IN" dirty="0">
                <a:latin typeface="Mangal" panose="02040503050203030202" pitchFamily="18" charset="0"/>
                <a:cs typeface="Mangal" panose="02040503050203030202" pitchFamily="18" charset="0"/>
              </a:rPr>
              <a:t>शालात्याग में कमी</a:t>
            </a:r>
          </a:p>
          <a:p>
            <a:pPr>
              <a:lnSpc>
                <a:spcPct val="90000"/>
              </a:lnSpc>
            </a:pPr>
            <a:r>
              <a:rPr lang="hi-IN" dirty="0">
                <a:latin typeface="Mangal" panose="02040503050203030202" pitchFamily="18" charset="0"/>
                <a:cs typeface="Mangal" panose="02040503050203030202" pitchFamily="18" charset="0"/>
              </a:rPr>
              <a:t>गुणवत्ता में सुधार</a:t>
            </a:r>
          </a:p>
          <a:p>
            <a:pPr>
              <a:lnSpc>
                <a:spcPct val="90000"/>
              </a:lnSpc>
            </a:pPr>
            <a:r>
              <a:rPr lang="hi-IN" dirty="0">
                <a:latin typeface="Mangal" panose="02040503050203030202" pitchFamily="18" charset="0"/>
                <a:cs typeface="Mangal" panose="02040503050203030202" pitchFamily="18" charset="0"/>
              </a:rPr>
              <a:t>निम्न एवं मध्यम आय वर्गों के लोगों के लिए अधिक विकल्प उपलब्ध करना</a:t>
            </a:r>
          </a:p>
          <a:p>
            <a:pPr>
              <a:lnSpc>
                <a:spcPct val="90000"/>
              </a:lnSpc>
            </a:pPr>
            <a:r>
              <a:rPr lang="hi-IN" dirty="0">
                <a:latin typeface="Mangal" panose="02040503050203030202" pitchFamily="18" charset="0"/>
                <a:cs typeface="Mangal" panose="02040503050203030202" pitchFamily="18" charset="0"/>
              </a:rPr>
              <a:t>अप्रत्यक्ष सरकारी नियंत्रण </a:t>
            </a:r>
            <a:endParaRPr lang="en-US" dirty="0">
              <a:latin typeface="Mangal" panose="02040503050203030202" pitchFamily="18" charset="0"/>
              <a:cs typeface="Mangal" panose="02040503050203030202" pitchFamily="18" charset="0"/>
            </a:endParaRPr>
          </a:p>
          <a:p>
            <a:pPr>
              <a:lnSpc>
                <a:spcPct val="90000"/>
              </a:lnSpc>
            </a:pPr>
            <a:r>
              <a:rPr lang="hi-IN" dirty="0">
                <a:latin typeface="Mangal" panose="02040503050203030202" pitchFamily="18" charset="0"/>
                <a:cs typeface="Mangal" panose="02040503050203030202" pitchFamily="18" charset="0"/>
              </a:rPr>
              <a:t>सरकारी भर में कमी</a:t>
            </a:r>
          </a:p>
          <a:p>
            <a:pPr>
              <a:lnSpc>
                <a:spcPct val="90000"/>
              </a:lnSpc>
            </a:pPr>
            <a:r>
              <a:rPr lang="hi-IN" dirty="0">
                <a:latin typeface="Mangal" panose="02040503050203030202" pitchFamily="18" charset="0"/>
                <a:cs typeface="Mangal" panose="02040503050203030202" pitchFamily="18" charset="0"/>
              </a:rPr>
              <a:t>संसाधनों का सृजन एवं मितव्ययी प्रयोग</a:t>
            </a:r>
            <a:endParaRPr lang="en-US" dirty="0">
              <a:latin typeface="Mangal" panose="02040503050203030202" pitchFamily="18" charset="0"/>
              <a:cs typeface="Mangal" panose="02040503050203030202" pitchFamily="18" charset="0"/>
            </a:endParaRPr>
          </a:p>
        </p:txBody>
      </p:sp>
      <p:pic>
        <p:nvPicPr>
          <p:cNvPr id="5" name="Picture 4" descr="A diagram of benefits of a ppp certification&#10;&#10;Description automatically generated">
            <a:extLst>
              <a:ext uri="{FF2B5EF4-FFF2-40B4-BE49-F238E27FC236}">
                <a16:creationId xmlns:a16="http://schemas.microsoft.com/office/drawing/2014/main" id="{5BDDC1CF-10FC-BF96-A5DC-9C7D307DF8FF}"/>
              </a:ext>
            </a:extLst>
          </p:cNvPr>
          <p:cNvPicPr>
            <a:picLocks noChangeAspect="1"/>
          </p:cNvPicPr>
          <p:nvPr/>
        </p:nvPicPr>
        <p:blipFill rotWithShape="1">
          <a:blip r:embed="rId2">
            <a:extLst>
              <a:ext uri="{28A0092B-C50C-407E-A947-70E740481C1C}">
                <a14:useLocalDpi xmlns:a14="http://schemas.microsoft.com/office/drawing/2010/main" val="0"/>
              </a:ext>
            </a:extLst>
          </a:blip>
          <a:srcRect b="11957"/>
          <a:stretch/>
        </p:blipFill>
        <p:spPr>
          <a:xfrm>
            <a:off x="5050275" y="1524000"/>
            <a:ext cx="4602747" cy="3981485"/>
          </a:xfrm>
          <a:prstGeom prst="rect">
            <a:avLst/>
          </a:prstGeom>
        </p:spPr>
      </p:pic>
    </p:spTree>
    <p:extLst>
      <p:ext uri="{BB962C8B-B14F-4D97-AF65-F5344CB8AC3E}">
        <p14:creationId xmlns:p14="http://schemas.microsoft.com/office/powerpoint/2010/main" val="306224574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Override1.xml><?xml version="1.0" encoding="utf-8"?>
<a:themeOverride xmlns:a="http://schemas.openxmlformats.org/drawingml/2006/main">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themeOverride>
</file>

<file path=docProps/app.xml><?xml version="1.0" encoding="utf-8"?>
<Properties xmlns="http://schemas.openxmlformats.org/officeDocument/2006/extended-properties" xmlns:vt="http://schemas.openxmlformats.org/officeDocument/2006/docPropsVTypes">
  <Template/>
  <TotalTime>511</TotalTime>
  <Words>636</Words>
  <Application>Microsoft Office PowerPoint</Application>
  <PresentationFormat>Widescreen</PresentationFormat>
  <Paragraphs>60</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-apple-system</vt:lpstr>
      <vt:lpstr>Arial</vt:lpstr>
      <vt:lpstr>Mangal</vt:lpstr>
      <vt:lpstr>Nirmala UI</vt:lpstr>
      <vt:lpstr>Palanquin Dark</vt:lpstr>
      <vt:lpstr>Trebuchet MS</vt:lpstr>
      <vt:lpstr>Wingdings 3</vt:lpstr>
      <vt:lpstr>Facet</vt:lpstr>
      <vt:lpstr>सार्वजनिक-निजी साझेदारी</vt:lpstr>
      <vt:lpstr>सार्वजनिक-निजी साझेदारी</vt:lpstr>
      <vt:lpstr>सार्वजनिक-निजी साझेदारी क्या है?</vt:lpstr>
      <vt:lpstr>सार्वजनिक-निजी साझेदारी की महत्ता:</vt:lpstr>
      <vt:lpstr>सार्वजनिक-निजी साझेदारी के लाभ:</vt:lpstr>
      <vt:lpstr>शिक्षा में पीपीपी के प्रति दृष्टिकोण</vt:lpstr>
      <vt:lpstr>सार्वजनिक निजी साझेदारी के मॉडल</vt:lpstr>
      <vt:lpstr>शिक्षा में पीपीपी की आवश्यकता</vt:lpstr>
      <vt:lpstr>शिक्षा में पीपीपी के लाभ</vt:lpstr>
      <vt:lpstr>निष्कर्ष</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नारीवाद</dc:title>
  <dc:creator>USER</dc:creator>
  <cp:lastModifiedBy>Banerjee, Vishal</cp:lastModifiedBy>
  <cp:revision>24</cp:revision>
  <dcterms:created xsi:type="dcterms:W3CDTF">2024-03-01T14:13:15Z</dcterms:created>
  <dcterms:modified xsi:type="dcterms:W3CDTF">2024-03-06T16:54:58Z</dcterms:modified>
</cp:coreProperties>
</file>